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4" r:id="rId1"/>
  </p:sldMasterIdLst>
  <p:notesMasterIdLst>
    <p:notesMasterId r:id="rId12"/>
  </p:notesMasterIdLst>
  <p:sldIdLst>
    <p:sldId id="256" r:id="rId2"/>
    <p:sldId id="292" r:id="rId3"/>
    <p:sldId id="293" r:id="rId4"/>
    <p:sldId id="294" r:id="rId5"/>
    <p:sldId id="295" r:id="rId6"/>
    <p:sldId id="297" r:id="rId7"/>
    <p:sldId id="298" r:id="rId8"/>
    <p:sldId id="299" r:id="rId9"/>
    <p:sldId id="296" r:id="rId10"/>
    <p:sldId id="300" r:id="rId11"/>
  </p:sldIdLst>
  <p:sldSz cx="9144000" cy="6858000" type="screen4x3"/>
  <p:notesSz cx="7099300" cy="1022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010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8" autoAdjust="0"/>
    <p:restoredTop sz="85025" autoAdjust="0"/>
  </p:normalViewPr>
  <p:slideViewPr>
    <p:cSldViewPr>
      <p:cViewPr varScale="1">
        <p:scale>
          <a:sx n="89" d="100"/>
          <a:sy n="89" d="100"/>
        </p:scale>
        <p:origin x="1306" y="77"/>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175"/>
          </a:xfrm>
          <a:prstGeom prst="rect">
            <a:avLst/>
          </a:prstGeom>
        </p:spPr>
        <p:txBody>
          <a:bodyPr vert="horz" lIns="98984" tIns="49492" rIns="98984" bIns="49492" rtlCol="0"/>
          <a:lstStyle>
            <a:lvl1pPr algn="l">
              <a:defRPr sz="1300"/>
            </a:lvl1pPr>
          </a:lstStyle>
          <a:p>
            <a:endParaRPr lang="en-US"/>
          </a:p>
        </p:txBody>
      </p:sp>
      <p:sp>
        <p:nvSpPr>
          <p:cNvPr id="3" name="Date Placeholder 2"/>
          <p:cNvSpPr>
            <a:spLocks noGrp="1"/>
          </p:cNvSpPr>
          <p:nvPr>
            <p:ph type="dt" idx="1"/>
          </p:nvPr>
        </p:nvSpPr>
        <p:spPr>
          <a:xfrm>
            <a:off x="4021294" y="0"/>
            <a:ext cx="3076363" cy="511175"/>
          </a:xfrm>
          <a:prstGeom prst="rect">
            <a:avLst/>
          </a:prstGeom>
        </p:spPr>
        <p:txBody>
          <a:bodyPr vert="horz" lIns="98984" tIns="49492" rIns="98984" bIns="49492" rtlCol="0"/>
          <a:lstStyle>
            <a:lvl1pPr algn="r">
              <a:defRPr sz="1300"/>
            </a:lvl1pPr>
          </a:lstStyle>
          <a:p>
            <a:fld id="{2111B29B-1B57-4F49-8DB6-6BAC4D596392}" type="datetimeFigureOut">
              <a:rPr lang="en-US" smtClean="0"/>
              <a:t>3/26/2019</a:t>
            </a:fld>
            <a:endParaRPr lang="en-US"/>
          </a:p>
        </p:txBody>
      </p:sp>
      <p:sp>
        <p:nvSpPr>
          <p:cNvPr id="4" name="Slide Image Placeholder 3"/>
          <p:cNvSpPr>
            <a:spLocks noGrp="1" noRot="1" noChangeAspect="1"/>
          </p:cNvSpPr>
          <p:nvPr>
            <p:ph type="sldImg" idx="2"/>
          </p:nvPr>
        </p:nvSpPr>
        <p:spPr>
          <a:xfrm>
            <a:off x="993775" y="766763"/>
            <a:ext cx="5111750" cy="3833812"/>
          </a:xfrm>
          <a:prstGeom prst="rect">
            <a:avLst/>
          </a:prstGeom>
          <a:noFill/>
          <a:ln w="12700">
            <a:solidFill>
              <a:prstClr val="black"/>
            </a:solidFill>
          </a:ln>
        </p:spPr>
        <p:txBody>
          <a:bodyPr vert="horz" lIns="98984" tIns="49492" rIns="98984" bIns="49492" rtlCol="0" anchor="ctr"/>
          <a:lstStyle/>
          <a:p>
            <a:endParaRPr lang="en-US"/>
          </a:p>
        </p:txBody>
      </p:sp>
      <p:sp>
        <p:nvSpPr>
          <p:cNvPr id="5" name="Notes Placeholder 4"/>
          <p:cNvSpPr>
            <a:spLocks noGrp="1"/>
          </p:cNvSpPr>
          <p:nvPr>
            <p:ph type="body" sz="quarter" idx="3"/>
          </p:nvPr>
        </p:nvSpPr>
        <p:spPr>
          <a:xfrm>
            <a:off x="709930" y="4856163"/>
            <a:ext cx="5679440" cy="4600575"/>
          </a:xfrm>
          <a:prstGeom prst="rect">
            <a:avLst/>
          </a:prstGeom>
        </p:spPr>
        <p:txBody>
          <a:bodyPr vert="horz" lIns="98984" tIns="49492" rIns="98984" bIns="4949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10551"/>
            <a:ext cx="3076363" cy="511175"/>
          </a:xfrm>
          <a:prstGeom prst="rect">
            <a:avLst/>
          </a:prstGeom>
        </p:spPr>
        <p:txBody>
          <a:bodyPr vert="horz" lIns="98984" tIns="49492" rIns="98984" bIns="49492" rtlCol="0" anchor="b"/>
          <a:lstStyle>
            <a:lvl1pPr algn="l">
              <a:defRPr sz="1300"/>
            </a:lvl1pPr>
          </a:lstStyle>
          <a:p>
            <a:endParaRPr lang="en-US"/>
          </a:p>
        </p:txBody>
      </p:sp>
      <p:sp>
        <p:nvSpPr>
          <p:cNvPr id="7" name="Slide Number Placeholder 6"/>
          <p:cNvSpPr>
            <a:spLocks noGrp="1"/>
          </p:cNvSpPr>
          <p:nvPr>
            <p:ph type="sldNum" sz="quarter" idx="5"/>
          </p:nvPr>
        </p:nvSpPr>
        <p:spPr>
          <a:xfrm>
            <a:off x="4021294" y="9710551"/>
            <a:ext cx="3076363" cy="511175"/>
          </a:xfrm>
          <a:prstGeom prst="rect">
            <a:avLst/>
          </a:prstGeom>
        </p:spPr>
        <p:txBody>
          <a:bodyPr vert="horz" lIns="98984" tIns="49492" rIns="98984" bIns="49492" rtlCol="0" anchor="b"/>
          <a:lstStyle>
            <a:lvl1pPr algn="r">
              <a:defRPr sz="1300"/>
            </a:lvl1pPr>
          </a:lstStyle>
          <a:p>
            <a:fld id="{1094A837-09DA-4C38-AEE9-1DB6412DF70A}" type="slidenum">
              <a:rPr lang="en-US" smtClean="0"/>
              <a:t>‹#›</a:t>
            </a:fld>
            <a:endParaRPr lang="en-US"/>
          </a:p>
        </p:txBody>
      </p:sp>
    </p:spTree>
    <p:extLst>
      <p:ext uri="{BB962C8B-B14F-4D97-AF65-F5344CB8AC3E}">
        <p14:creationId xmlns:p14="http://schemas.microsoft.com/office/powerpoint/2010/main" val="2481718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014CC88-E471-4073-9983-E185FF6BB11E}"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C32E2-0D8E-4D25-A869-8774F0C9115E}"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014CC88-E471-4073-9983-E185FF6BB11E}"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014CC88-E471-4073-9983-E185FF6BB11E}"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7543800" cy="1600200"/>
          </a:xfrm>
        </p:spPr>
        <p:txBody>
          <a:bodyPr>
            <a:normAutofit/>
          </a:bodyPr>
          <a:lstStyle>
            <a:lvl1pPr>
              <a:defRPr sz="3200"/>
            </a:lvl1pPr>
          </a:lstStyle>
          <a:p>
            <a:r>
              <a:rPr lang="en-US"/>
              <a:t>Click to edit Master title style</a:t>
            </a:r>
          </a:p>
        </p:txBody>
      </p:sp>
      <p:sp>
        <p:nvSpPr>
          <p:cNvPr id="3" name="Content Placeholder 2"/>
          <p:cNvSpPr>
            <a:spLocks noGrp="1"/>
          </p:cNvSpPr>
          <p:nvPr>
            <p:ph idx="1"/>
          </p:nvPr>
        </p:nvSpPr>
        <p:spPr/>
        <p:txBody>
          <a:bodyPr anchor="t"/>
          <a:lstStyle>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014CC88-E471-4073-9983-E185FF6BB11E}"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14CC88-E471-4073-9983-E185FF6BB11E}" type="datetimeFigureOut">
              <a:rPr lang="en-US" smtClean="0"/>
              <a:t>3/26/2019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C32E2-0D8E-4D25-A869-8774F0C9115E}"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014CC88-E471-4073-9983-E185FF6BB11E}"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14CC88-E471-4073-9983-E185FF6BB11E}" type="datetimeFigureOut">
              <a:rPr lang="en-US" smtClean="0"/>
              <a:t>3/26/2019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2C32E2-0D8E-4D25-A869-8774F0C9115E}"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14CC88-E471-4073-9983-E185FF6BB11E}" type="datetimeFigureOut">
              <a:rPr lang="en-US" smtClean="0"/>
              <a:t>3/26/2019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14CC88-E471-4073-9983-E185FF6BB11E}" type="datetimeFigureOut">
              <a:rPr lang="en-US" smtClean="0"/>
              <a:t>3/26/2019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a:t>Click to edit Master title style</a:t>
            </a:r>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14CC88-E471-4073-9983-E185FF6BB11E}"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C32E2-0D8E-4D25-A869-8774F0C9115E}"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14CC88-E471-4073-9983-E185FF6BB11E}" type="datetimeFigureOut">
              <a:rPr lang="en-US" smtClean="0"/>
              <a:t>3/26/2019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C32E2-0D8E-4D25-A869-8774F0C9115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F014CC88-E471-4073-9983-E185FF6BB11E}" type="datetimeFigureOut">
              <a:rPr lang="en-US" smtClean="0"/>
              <a:t>3/26/2019</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C72C32E2-0D8E-4D25-A869-8774F0C9115E}"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Autofit/>
          </a:bodyPr>
          <a:lstStyle/>
          <a:p>
            <a:r>
              <a:rPr lang="en-US" sz="3600"/>
              <a:t>CS3103 </a:t>
            </a:r>
            <a:br>
              <a:rPr lang="en-US" sz="3600"/>
            </a:br>
            <a:r>
              <a:rPr lang="en-US" sz="3600"/>
              <a:t>Operating System</a:t>
            </a:r>
            <a:r>
              <a:rPr lang="en-US" sz="3200"/>
              <a:t/>
            </a:r>
            <a:br>
              <a:rPr lang="en-US" sz="3200"/>
            </a:br>
            <a:endParaRPr lang="en-US" sz="3200"/>
          </a:p>
        </p:txBody>
      </p:sp>
      <p:sp>
        <p:nvSpPr>
          <p:cNvPr id="3" name="Subtitle 2"/>
          <p:cNvSpPr>
            <a:spLocks noGrp="1"/>
          </p:cNvSpPr>
          <p:nvPr>
            <p:ph type="subTitle" idx="1"/>
          </p:nvPr>
        </p:nvSpPr>
        <p:spPr/>
        <p:txBody>
          <a:bodyPr>
            <a:normAutofit/>
          </a:bodyPr>
          <a:lstStyle/>
          <a:p>
            <a:r>
              <a:rPr lang="en-US" sz="3200" dirty="0"/>
              <a:t>POSIX Threads Programming - II</a:t>
            </a:r>
          </a:p>
        </p:txBody>
      </p:sp>
    </p:spTree>
    <p:extLst>
      <p:ext uri="{BB962C8B-B14F-4D97-AF65-F5344CB8AC3E}">
        <p14:creationId xmlns:p14="http://schemas.microsoft.com/office/powerpoint/2010/main" val="347486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Semaphore – Output Example</a:t>
            </a:r>
          </a:p>
        </p:txBody>
      </p:sp>
      <p:pic>
        <p:nvPicPr>
          <p:cNvPr id="4" name="Picture 3">
            <a:extLst>
              <a:ext uri="{FF2B5EF4-FFF2-40B4-BE49-F238E27FC236}">
                <a16:creationId xmlns:a16="http://schemas.microsoft.com/office/drawing/2014/main" xmlns="" id="{477C4606-1D4E-F647-8F38-45AD63AF6FAF}"/>
              </a:ext>
            </a:extLst>
          </p:cNvPr>
          <p:cNvPicPr>
            <a:picLocks noChangeAspect="1"/>
          </p:cNvPicPr>
          <p:nvPr/>
        </p:nvPicPr>
        <p:blipFill>
          <a:blip r:embed="rId2"/>
          <a:stretch>
            <a:fillRect/>
          </a:stretch>
        </p:blipFill>
        <p:spPr>
          <a:xfrm>
            <a:off x="799879" y="1478711"/>
            <a:ext cx="7517423" cy="3886200"/>
          </a:xfrm>
          <a:prstGeom prst="rect">
            <a:avLst/>
          </a:prstGeom>
        </p:spPr>
      </p:pic>
    </p:spTree>
    <p:extLst>
      <p:ext uri="{BB962C8B-B14F-4D97-AF65-F5344CB8AC3E}">
        <p14:creationId xmlns:p14="http://schemas.microsoft.com/office/powerpoint/2010/main" val="2115859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en-US" dirty="0"/>
              <a:t>Semaphore</a:t>
            </a:r>
            <a:endParaRPr lang="en-US" sz="3200" dirty="0"/>
          </a:p>
        </p:txBody>
      </p:sp>
      <p:sp>
        <p:nvSpPr>
          <p:cNvPr id="11" name="Content Placeholder 10"/>
          <p:cNvSpPr>
            <a:spLocks noGrp="1"/>
          </p:cNvSpPr>
          <p:nvPr>
            <p:ph idx="1"/>
          </p:nvPr>
        </p:nvSpPr>
        <p:spPr>
          <a:xfrm>
            <a:off x="838200" y="685800"/>
            <a:ext cx="7696200" cy="4953000"/>
          </a:xfrm>
        </p:spPr>
        <p:txBody>
          <a:bodyPr anchor="t">
            <a:noAutofit/>
          </a:bodyPr>
          <a:lstStyle/>
          <a:p>
            <a:pPr>
              <a:spcBef>
                <a:spcPts val="600"/>
              </a:spcBef>
            </a:pPr>
            <a:r>
              <a:rPr lang="en-US" sz="1800" dirty="0"/>
              <a:t>POSIX </a:t>
            </a:r>
            <a:r>
              <a:rPr lang="en-US" sz="1800" b="1" dirty="0">
                <a:latin typeface="Courier New" panose="02070309020205020404" pitchFamily="49" charset="0"/>
                <a:cs typeface="Courier New" panose="02070309020205020404" pitchFamily="49" charset="0"/>
              </a:rPr>
              <a:t>semaphore</a:t>
            </a:r>
            <a:r>
              <a:rPr lang="en-US" sz="1800" dirty="0"/>
              <a:t> types and functions are in </a:t>
            </a:r>
            <a:r>
              <a:rPr lang="en-US" sz="1800" i="1" dirty="0">
                <a:latin typeface="Courier New" panose="02070309020205020404" pitchFamily="49" charset="0"/>
                <a:cs typeface="Courier New" panose="02070309020205020404" pitchFamily="49" charset="0"/>
              </a:rPr>
              <a:t>&lt;</a:t>
            </a:r>
            <a:r>
              <a:rPr lang="en-US" sz="1800" i="1" dirty="0" err="1">
                <a:latin typeface="Courier New" panose="02070309020205020404" pitchFamily="49" charset="0"/>
                <a:cs typeface="Courier New" panose="02070309020205020404" pitchFamily="49" charset="0"/>
              </a:rPr>
              <a:t>semaphore.h</a:t>
            </a:r>
            <a:r>
              <a:rPr lang="en-US" sz="1800" i="1" dirty="0">
                <a:latin typeface="Courier New" panose="02070309020205020404" pitchFamily="49" charset="0"/>
                <a:cs typeface="Courier New" panose="02070309020205020404" pitchFamily="49" charset="0"/>
              </a:rPr>
              <a:t>&gt; </a:t>
            </a:r>
          </a:p>
          <a:p>
            <a:pPr>
              <a:spcBef>
                <a:spcPts val="600"/>
              </a:spcBef>
            </a:pPr>
            <a:r>
              <a:rPr lang="en-US" sz="1800" dirty="0"/>
              <a:t>Header</a:t>
            </a:r>
          </a:p>
          <a:p>
            <a:pPr marL="560070" lvl="2" indent="-285750">
              <a:spcBef>
                <a:spcPts val="600"/>
              </a:spcBef>
            </a:pPr>
            <a:r>
              <a:rPr lang="en-US" dirty="0">
                <a:latin typeface="Courier New" panose="02070309020205020404" pitchFamily="49" charset="0"/>
                <a:cs typeface="Courier New" panose="02070309020205020404" pitchFamily="49" charset="0"/>
              </a:rPr>
              <a:t>#include &lt;</a:t>
            </a:r>
            <a:r>
              <a:rPr lang="en-US" b="1" dirty="0" err="1">
                <a:solidFill>
                  <a:schemeClr val="accent1">
                    <a:lumMod val="75000"/>
                  </a:schemeClr>
                </a:solidFill>
                <a:latin typeface="Courier New" panose="02070309020205020404" pitchFamily="49" charset="0"/>
                <a:cs typeface="Courier New" panose="02070309020205020404" pitchFamily="49" charset="0"/>
              </a:rPr>
              <a:t>semaphore.h</a:t>
            </a:r>
            <a:r>
              <a:rPr lang="en-US" dirty="0">
                <a:latin typeface="Courier New" panose="02070309020205020404" pitchFamily="49" charset="0"/>
                <a:cs typeface="Courier New" panose="02070309020205020404" pitchFamily="49" charset="0"/>
              </a:rPr>
              <a:t>&gt;</a:t>
            </a:r>
          </a:p>
          <a:p>
            <a:pPr>
              <a:spcBef>
                <a:spcPts val="600"/>
              </a:spcBef>
            </a:pPr>
            <a:r>
              <a:rPr lang="en-US" sz="1800" dirty="0"/>
              <a:t>Declaration</a:t>
            </a:r>
          </a:p>
          <a:p>
            <a:pPr marL="708660" lvl="1" indent="-342900">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sem_t</a:t>
            </a:r>
            <a:r>
              <a:rPr lang="en-US" sz="1800" dirty="0">
                <a:solidFill>
                  <a:schemeClr val="accent1">
                    <a:lumMod val="75000"/>
                  </a:schemeClr>
                </a:solidFill>
                <a:latin typeface="Courier New" panose="02070309020205020404" pitchFamily="49" charset="0"/>
                <a:cs typeface="Courier New" panose="02070309020205020404" pitchFamily="49" charset="0"/>
              </a:rPr>
              <a:t> </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a:t>
            </a:r>
          </a:p>
          <a:p>
            <a:pPr>
              <a:spcBef>
                <a:spcPts val="600"/>
              </a:spcBef>
            </a:pPr>
            <a:r>
              <a:rPr lang="en-US" sz="1800" dirty="0"/>
              <a:t>API calls</a:t>
            </a:r>
          </a:p>
          <a:p>
            <a:pPr marL="651510" lvl="1" indent="-285750">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sem_init</a:t>
            </a:r>
            <a:r>
              <a:rPr lang="en-US" sz="1800" dirty="0">
                <a:latin typeface="Courier New" panose="02070309020205020404" pitchFamily="49" charset="0"/>
                <a:cs typeface="Courier New" panose="02070309020205020404" pitchFamily="49" charset="0"/>
              </a:rPr>
              <a:t>(</a:t>
            </a:r>
            <a:r>
              <a:rPr lang="en-US" sz="1800" b="1" dirty="0">
                <a:latin typeface="Courier New" panose="02070309020205020404" pitchFamily="49" charset="0"/>
                <a:cs typeface="Courier New" panose="02070309020205020404" pitchFamily="49" charset="0"/>
              </a:rPr>
              <a:t>&amp;</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 0, </a:t>
            </a:r>
            <a:r>
              <a:rPr lang="en-US" sz="1800" dirty="0" err="1">
                <a:latin typeface="Courier New" panose="02070309020205020404" pitchFamily="49" charset="0"/>
                <a:cs typeface="Courier New" panose="02070309020205020404" pitchFamily="49" charset="0"/>
              </a:rPr>
              <a:t>initialvalue</a:t>
            </a:r>
            <a:r>
              <a:rPr lang="en-US" sz="1800" dirty="0">
                <a:latin typeface="Courier New" panose="02070309020205020404" pitchFamily="49" charset="0"/>
                <a:cs typeface="Courier New" panose="02070309020205020404" pitchFamily="49" charset="0"/>
              </a:rPr>
              <a:t>);  </a:t>
            </a:r>
          </a:p>
          <a:p>
            <a:pPr lvl="2">
              <a:spcBef>
                <a:spcPts val="600"/>
              </a:spcBef>
            </a:pPr>
            <a:r>
              <a:rPr lang="en-US" dirty="0">
                <a:cs typeface="Courier New" panose="02070309020205020404" pitchFamily="49" charset="0"/>
              </a:rPr>
              <a:t>2</a:t>
            </a:r>
            <a:r>
              <a:rPr lang="en-US" baseline="30000" dirty="0">
                <a:cs typeface="Courier New" panose="02070309020205020404" pitchFamily="49" charset="0"/>
              </a:rPr>
              <a:t>nd</a:t>
            </a:r>
            <a:r>
              <a:rPr lang="en-US" dirty="0">
                <a:cs typeface="Courier New" panose="02070309020205020404" pitchFamily="49" charset="0"/>
              </a:rPr>
              <a:t> argument </a:t>
            </a:r>
            <a:r>
              <a:rPr lang="en-US" altLang="en-US" b="1" dirty="0">
                <a:latin typeface="Courier New" pitchFamily="49" charset="0"/>
                <a:cs typeface="Courier New" pitchFamily="49" charset="0"/>
              </a:rPr>
              <a:t>0</a:t>
            </a:r>
            <a:r>
              <a:rPr lang="en-US" dirty="0">
                <a:cs typeface="Courier New" panose="02070309020205020404" pitchFamily="49" charset="0"/>
              </a:rPr>
              <a:t> indicating this semaphore is to be shared between the threads of a process</a:t>
            </a:r>
            <a:endParaRPr lang="en-US" dirty="0">
              <a:latin typeface="Courier New" panose="02070309020205020404" pitchFamily="49" charset="0"/>
              <a:cs typeface="Courier New" panose="02070309020205020404" pitchFamily="49" charset="0"/>
            </a:endParaRPr>
          </a:p>
          <a:p>
            <a:pPr lvl="1">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sem_wait</a:t>
            </a:r>
            <a:r>
              <a:rPr lang="en-US" sz="1800" dirty="0">
                <a:latin typeface="Courier New" panose="02070309020205020404" pitchFamily="49" charset="0"/>
                <a:cs typeface="Courier New" panose="02070309020205020404" pitchFamily="49" charset="0"/>
              </a:rPr>
              <a:t>(</a:t>
            </a:r>
            <a:r>
              <a:rPr lang="en-US" sz="1800" b="1" dirty="0">
                <a:latin typeface="Courier New" panose="02070309020205020404" pitchFamily="49" charset="0"/>
                <a:cs typeface="Courier New" panose="02070309020205020404" pitchFamily="49" charset="0"/>
              </a:rPr>
              <a:t>&amp;</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a:t>
            </a:r>
          </a:p>
          <a:p>
            <a:pPr lvl="2">
              <a:spcBef>
                <a:spcPts val="600"/>
              </a:spcBef>
            </a:pPr>
            <a:r>
              <a:rPr lang="en-US" dirty="0"/>
              <a:t>It </a:t>
            </a:r>
            <a:r>
              <a:rPr lang="en-US" b="1" dirty="0"/>
              <a:t>atomically</a:t>
            </a:r>
            <a:r>
              <a:rPr lang="en-US" dirty="0"/>
              <a:t> decreases the value of the semaphore by 1</a:t>
            </a:r>
          </a:p>
          <a:p>
            <a:pPr lvl="2">
              <a:spcBef>
                <a:spcPts val="600"/>
              </a:spcBef>
            </a:pPr>
            <a:r>
              <a:rPr lang="en-US" dirty="0"/>
              <a:t>If the value of the semaphore becomes negative, the calling thread blocks</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76638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Semaphore</a:t>
            </a:r>
          </a:p>
        </p:txBody>
      </p:sp>
      <p:sp>
        <p:nvSpPr>
          <p:cNvPr id="3" name="Content Placeholder 2"/>
          <p:cNvSpPr>
            <a:spLocks noGrp="1"/>
          </p:cNvSpPr>
          <p:nvPr>
            <p:ph idx="1"/>
          </p:nvPr>
        </p:nvSpPr>
        <p:spPr>
          <a:xfrm>
            <a:off x="762000" y="685800"/>
            <a:ext cx="7543800" cy="5105400"/>
          </a:xfrm>
        </p:spPr>
        <p:txBody>
          <a:bodyPr>
            <a:noAutofit/>
          </a:bodyPr>
          <a:lstStyle/>
          <a:p>
            <a:pPr>
              <a:spcBef>
                <a:spcPts val="600"/>
              </a:spcBef>
            </a:pPr>
            <a:r>
              <a:rPr lang="en-US" sz="1800" dirty="0"/>
              <a:t>API calls</a:t>
            </a:r>
          </a:p>
          <a:p>
            <a:pPr marL="651510" lvl="1" indent="-285750">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sem_post</a:t>
            </a:r>
            <a:r>
              <a:rPr lang="en-US" sz="1800" dirty="0">
                <a:latin typeface="Courier New" panose="02070309020205020404" pitchFamily="49" charset="0"/>
                <a:cs typeface="Courier New" panose="02070309020205020404" pitchFamily="49" charset="0"/>
              </a:rPr>
              <a:t>(</a:t>
            </a:r>
            <a:r>
              <a:rPr lang="en-US" sz="1800" b="1" dirty="0">
                <a:latin typeface="Courier New" panose="02070309020205020404" pitchFamily="49" charset="0"/>
                <a:cs typeface="Courier New" panose="02070309020205020404" pitchFamily="49" charset="0"/>
              </a:rPr>
              <a:t>&amp;</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a:t>
            </a:r>
          </a:p>
          <a:p>
            <a:pPr lvl="2">
              <a:spcBef>
                <a:spcPts val="600"/>
              </a:spcBef>
            </a:pPr>
            <a:r>
              <a:rPr lang="en-US" dirty="0"/>
              <a:t>It </a:t>
            </a:r>
            <a:r>
              <a:rPr lang="en-US" b="1" dirty="0"/>
              <a:t>atomically</a:t>
            </a:r>
            <a:r>
              <a:rPr lang="en-US" dirty="0"/>
              <a:t> increases the value of the semaphore by 1</a:t>
            </a:r>
            <a:endParaRPr lang="en-US" dirty="0">
              <a:cs typeface="Courier New" panose="02070309020205020404" pitchFamily="49" charset="0"/>
            </a:endParaRPr>
          </a:p>
          <a:p>
            <a:pPr lvl="2">
              <a:spcBef>
                <a:spcPts val="600"/>
              </a:spcBef>
            </a:pPr>
            <a:r>
              <a:rPr lang="en-US" dirty="0"/>
              <a:t>It wakes up a blocked thread waiting on the semaphore, if any</a:t>
            </a:r>
          </a:p>
          <a:p>
            <a:pPr marL="651510" lvl="1" indent="-285750">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sem_getvalue</a:t>
            </a:r>
            <a:r>
              <a:rPr lang="en-US" sz="1800" dirty="0">
                <a:latin typeface="Courier New" panose="02070309020205020404" pitchFamily="49" charset="0"/>
                <a:cs typeface="Courier New" panose="02070309020205020404" pitchFamily="49" charset="0"/>
              </a:rPr>
              <a:t>(</a:t>
            </a:r>
            <a:r>
              <a:rPr lang="en-US" sz="1800" b="1" dirty="0">
                <a:latin typeface="Courier New" panose="02070309020205020404" pitchFamily="49" charset="0"/>
                <a:cs typeface="Courier New" panose="02070309020205020404" pitchFamily="49" charset="0"/>
              </a:rPr>
              <a:t>&amp;</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&amp;</a:t>
            </a:r>
            <a:r>
              <a:rPr lang="en-US" sz="1800" dirty="0">
                <a:latin typeface="Courier New" panose="02070309020205020404" pitchFamily="49" charset="0"/>
                <a:cs typeface="Courier New" panose="02070309020205020404" pitchFamily="49" charset="0"/>
              </a:rPr>
              <a:t>value);</a:t>
            </a:r>
          </a:p>
          <a:p>
            <a:pPr marL="925830" lvl="2" indent="-285750">
              <a:spcBef>
                <a:spcPts val="600"/>
              </a:spcBef>
            </a:pPr>
            <a:r>
              <a:rPr lang="en-US" dirty="0"/>
              <a:t>If one or more threads are currently blocked on the semaphore, then the returned </a:t>
            </a:r>
            <a:r>
              <a:rPr lang="en-US" dirty="0">
                <a:latin typeface="Courier New" panose="02070309020205020404" pitchFamily="49" charset="0"/>
                <a:cs typeface="Courier New" panose="02070309020205020404" pitchFamily="49" charset="0"/>
              </a:rPr>
              <a:t>value</a:t>
            </a:r>
            <a:r>
              <a:rPr lang="en-US" dirty="0"/>
              <a:t> is 0 in Linux, else it returns the current value of the semaphore in </a:t>
            </a:r>
            <a:r>
              <a:rPr lang="en-US" dirty="0">
                <a:latin typeface="Courier New" panose="02070309020205020404" pitchFamily="49" charset="0"/>
                <a:cs typeface="Courier New" panose="02070309020205020404" pitchFamily="49" charset="0"/>
              </a:rPr>
              <a:t>value</a:t>
            </a:r>
          </a:p>
          <a:p>
            <a:pPr marL="925830" lvl="2" indent="-285750">
              <a:spcBef>
                <a:spcPts val="600"/>
              </a:spcBef>
            </a:pPr>
            <a:r>
              <a:rPr lang="en-US" dirty="0"/>
              <a:t>In several other implementations, if one or more threads are currently blocked on the semaphore, the returned </a:t>
            </a:r>
            <a:r>
              <a:rPr lang="en-US" dirty="0">
                <a:latin typeface="Courier New" panose="02070309020205020404" pitchFamily="49" charset="0"/>
                <a:cs typeface="Courier New" panose="02070309020205020404" pitchFamily="49" charset="0"/>
              </a:rPr>
              <a:t>value</a:t>
            </a:r>
            <a:r>
              <a:rPr lang="en-US" dirty="0"/>
              <a:t> is a negative number whose absolute value is the number of blocked threads</a:t>
            </a:r>
          </a:p>
          <a:p>
            <a:pPr marL="651510" lvl="1" indent="-285750">
              <a:spcBef>
                <a:spcPts val="600"/>
              </a:spcBef>
            </a:pPr>
            <a:r>
              <a:rPr lang="en-US" sz="1800" b="1" dirty="0" err="1">
                <a:solidFill>
                  <a:schemeClr val="accent1">
                    <a:lumMod val="75000"/>
                  </a:schemeClr>
                </a:solidFill>
                <a:latin typeface="Courier New" panose="02070309020205020404" pitchFamily="49" charset="0"/>
                <a:cs typeface="Courier New" panose="02070309020205020404" pitchFamily="49" charset="0"/>
              </a:rPr>
              <a:t>sem_destroy</a:t>
            </a:r>
            <a:r>
              <a:rPr lang="en-US" sz="1800" dirty="0">
                <a:latin typeface="Courier New" panose="02070309020205020404" pitchFamily="49" charset="0"/>
                <a:cs typeface="Courier New" panose="02070309020205020404" pitchFamily="49" charset="0"/>
              </a:rPr>
              <a:t>(</a:t>
            </a:r>
            <a:r>
              <a:rPr lang="en-US" sz="1800" b="1" dirty="0">
                <a:latin typeface="Courier New" panose="02070309020205020404" pitchFamily="49" charset="0"/>
                <a:cs typeface="Courier New" panose="02070309020205020404" pitchFamily="49" charset="0"/>
              </a:rPr>
              <a:t>&amp;</a:t>
            </a:r>
            <a:r>
              <a:rPr lang="en-US" sz="1800" dirty="0" err="1">
                <a:latin typeface="Courier New" panose="02070309020205020404" pitchFamily="49" charset="0"/>
                <a:cs typeface="Courier New" panose="02070309020205020404" pitchFamily="49" charset="0"/>
              </a:rPr>
              <a:t>mysem</a:t>
            </a:r>
            <a:r>
              <a:rPr lang="en-US" sz="1800" dirty="0">
                <a:latin typeface="Courier New" panose="02070309020205020404" pitchFamily="49" charset="0"/>
                <a:cs typeface="Courier New" panose="02070309020205020404" pitchFamily="49" charset="0"/>
              </a:rPr>
              <a:t>);</a:t>
            </a:r>
          </a:p>
          <a:p>
            <a:pPr marL="651510" lvl="1" indent="-285750">
              <a:spcBef>
                <a:spcPts val="600"/>
              </a:spcBef>
            </a:pPr>
            <a:r>
              <a:rPr lang="en-US" sz="1800" i="1" dirty="0"/>
              <a:t>Reminder</a:t>
            </a:r>
            <a:r>
              <a:rPr lang="en-US" sz="1800" dirty="0"/>
              <a:t>: return 0 on success or -1 on error</a:t>
            </a:r>
          </a:p>
          <a:p>
            <a:pPr marL="651510" lvl="1" indent="-285750">
              <a:spcBef>
                <a:spcPts val="600"/>
              </a:spcBef>
            </a:pPr>
            <a:endParaRPr lang="en-US"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089065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Semaphore – Code Example</a:t>
            </a:r>
          </a:p>
        </p:txBody>
      </p:sp>
      <p:grpSp>
        <p:nvGrpSpPr>
          <p:cNvPr id="10" name="Group 9"/>
          <p:cNvGrpSpPr/>
          <p:nvPr/>
        </p:nvGrpSpPr>
        <p:grpSpPr>
          <a:xfrm>
            <a:off x="729342" y="846262"/>
            <a:ext cx="7500258" cy="1754257"/>
            <a:chOff x="4343400" y="1352490"/>
            <a:chExt cx="7883802" cy="921792"/>
          </a:xfrm>
        </p:grpSpPr>
        <p:sp>
          <p:nvSpPr>
            <p:cNvPr id="11" name="TextBox 10"/>
            <p:cNvSpPr txBox="1"/>
            <p:nvPr/>
          </p:nvSpPr>
          <p:spPr>
            <a:xfrm>
              <a:off x="4343400" y="1570781"/>
              <a:ext cx="7883802" cy="703501"/>
            </a:xfrm>
            <a:prstGeom prst="rect">
              <a:avLst/>
            </a:prstGeom>
            <a:noFill/>
            <a:ln>
              <a:solidFill>
                <a:schemeClr val="accent1">
                  <a:lumMod val="75000"/>
                </a:schemeClr>
              </a:solidFill>
            </a:ln>
          </p:spPr>
          <p:txBody>
            <a:bodyPr wrap="square" rtlCol="0">
              <a:spAutoFit/>
            </a:bodyPr>
            <a:lstStyle/>
            <a:p>
              <a:pPr>
                <a:spcBef>
                  <a:spcPts val="600"/>
                </a:spcBef>
              </a:pPr>
              <a:r>
                <a:rPr lang="en-US" sz="2000" dirty="0"/>
                <a:t>Copy </a:t>
              </a:r>
              <a:r>
                <a:rPr lang="en-US" sz="2000" i="1" dirty="0" err="1"/>
                <a:t>icecream_vendor.cpp</a:t>
              </a:r>
              <a:r>
                <a:rPr lang="en-US" sz="2000" i="1" dirty="0"/>
                <a:t> </a:t>
              </a:r>
              <a:r>
                <a:rPr lang="en-US" sz="2000" dirty="0"/>
                <a:t>from Canvas to your directory in cs3103-01 server. Compile and run it.</a:t>
              </a:r>
            </a:p>
            <a:p>
              <a:pPr marL="342900" indent="-342900">
                <a:spcBef>
                  <a:spcPts val="600"/>
                </a:spcBef>
                <a:buFont typeface="Arial" panose="020B0604020202020204" pitchFamily="34" charset="0"/>
                <a:buChar char="•"/>
              </a:pPr>
              <a:r>
                <a:rPr lang="en-US" dirty="0"/>
                <a:t>A </a:t>
              </a:r>
              <a:r>
                <a:rPr lang="en-US" i="1" dirty="0"/>
                <a:t>vendor</a:t>
              </a:r>
              <a:r>
                <a:rPr lang="en-US" dirty="0"/>
                <a:t> refills 10,000 icecreams twice to the stock. But it may be scheduled to execute at any </a:t>
              </a:r>
              <a:r>
                <a:rPr lang="en-US" dirty="0" smtClean="0"/>
                <a:t>time (mostly before all sellers).</a:t>
              </a:r>
              <a:endParaRPr lang="en-US" dirty="0"/>
            </a:p>
          </p:txBody>
        </p:sp>
        <p:sp>
          <p:nvSpPr>
            <p:cNvPr id="12" name="TextBox 11"/>
            <p:cNvSpPr txBox="1"/>
            <p:nvPr/>
          </p:nvSpPr>
          <p:spPr>
            <a:xfrm>
              <a:off x="4343400" y="1352490"/>
              <a:ext cx="2444738" cy="210242"/>
            </a:xfrm>
            <a:prstGeom prst="rect">
              <a:avLst/>
            </a:prstGeom>
            <a:solidFill>
              <a:srgbClr val="AD0101"/>
            </a:solidFill>
          </p:spPr>
          <p:txBody>
            <a:bodyPr wrap="square" rtlCol="0">
              <a:spAutoFit/>
            </a:bodyPr>
            <a:lstStyle/>
            <a:p>
              <a:r>
                <a:rPr lang="en-US" sz="2000" dirty="0">
                  <a:solidFill>
                    <a:schemeClr val="bg1"/>
                  </a:solidFill>
                </a:rPr>
                <a:t>Tryout 1</a:t>
              </a:r>
              <a:endParaRPr lang="en-US" dirty="0">
                <a:solidFill>
                  <a:schemeClr val="bg1"/>
                </a:solidFill>
              </a:endParaRPr>
            </a:p>
          </p:txBody>
        </p:sp>
      </p:grpSp>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63668" t="81057" r="13974" b="10393"/>
          <a:stretch/>
        </p:blipFill>
        <p:spPr bwMode="auto">
          <a:xfrm>
            <a:off x="729342" y="2971800"/>
            <a:ext cx="7447696" cy="175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53886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Semaphore – Code Example</a:t>
            </a:r>
          </a:p>
        </p:txBody>
      </p:sp>
      <p:sp>
        <p:nvSpPr>
          <p:cNvPr id="6" name="Content Placeholder 2"/>
          <p:cNvSpPr txBox="1">
            <a:spLocks/>
          </p:cNvSpPr>
          <p:nvPr/>
        </p:nvSpPr>
        <p:spPr>
          <a:xfrm>
            <a:off x="5029199" y="533400"/>
            <a:ext cx="3657601" cy="3524338"/>
          </a:xfrm>
          <a:prstGeom prst="rect">
            <a:avLst/>
          </a:prstGeom>
          <a:ln>
            <a:solidFill>
              <a:schemeClr val="accent1"/>
            </a:solidFill>
          </a:ln>
        </p:spPr>
        <p:txBody>
          <a:bodyPr vert="horz" lIns="91440" tIns="45720" rIns="91440" bIns="45720" rtlCol="0" anchor="t"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6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nSpc>
                <a:spcPts val="1600"/>
              </a:lnSpc>
              <a:spcBef>
                <a:spcPts val="0"/>
              </a:spcBef>
              <a:buFont typeface="Arial" pitchFamily="34" charset="0"/>
              <a:buNone/>
            </a:pPr>
            <a:r>
              <a:rPr lang="en-US" sz="1600" b="1" dirty="0">
                <a:solidFill>
                  <a:srgbClr val="00B050"/>
                </a:solidFill>
                <a:latin typeface="Courier New" panose="02070309020205020404" pitchFamily="49" charset="0"/>
                <a:cs typeface="Courier New" panose="02070309020205020404" pitchFamily="49" charset="0"/>
              </a:rPr>
              <a:t>/* </a:t>
            </a:r>
            <a:r>
              <a:rPr lang="en-US" sz="1600" b="1" dirty="0" err="1">
                <a:solidFill>
                  <a:srgbClr val="00B050"/>
                </a:solidFill>
                <a:latin typeface="Courier New" panose="02070309020205020404" pitchFamily="49" charset="0"/>
                <a:cs typeface="Courier New" panose="02070309020205020404" pitchFamily="49" charset="0"/>
              </a:rPr>
              <a:t>icecream_sem.cpp</a:t>
            </a:r>
            <a:r>
              <a:rPr lang="en-US" sz="1600" b="1" dirty="0">
                <a:solidFill>
                  <a:srgbClr val="00B050"/>
                </a:solidFill>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b="1" dirty="0">
                <a:solidFill>
                  <a:schemeClr val="accent1">
                    <a:lumMod val="60000"/>
                    <a:lumOff val="40000"/>
                  </a:schemeClr>
                </a:solidFill>
                <a:latin typeface="Courier New" panose="02070309020205020404" pitchFamily="49" charset="0"/>
                <a:cs typeface="Courier New" panose="02070309020205020404" pitchFamily="49" charset="0"/>
              </a:rPr>
              <a:t>#include &lt;</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semaphore.h</a:t>
            </a:r>
            <a:r>
              <a:rPr lang="en-US" sz="1600" b="1" dirty="0">
                <a:solidFill>
                  <a:schemeClr val="accent1">
                    <a:lumMod val="60000"/>
                    <a:lumOff val="40000"/>
                  </a:schemeClr>
                </a:solidFill>
                <a:latin typeface="Courier New" panose="02070309020205020404" pitchFamily="49" charset="0"/>
                <a:cs typeface="Courier New" panose="02070309020205020404" pitchFamily="49" charset="0"/>
              </a:rPr>
              <a:t>&gt;</a:t>
            </a:r>
          </a:p>
          <a:p>
            <a:pPr marL="0" indent="0">
              <a:lnSpc>
                <a:spcPts val="1600"/>
              </a:lnSpc>
              <a:spcBef>
                <a:spcPts val="0"/>
              </a:spcBef>
              <a:buFont typeface="Arial" pitchFamily="34" charset="0"/>
              <a:buNone/>
            </a:pPr>
            <a:r>
              <a:rPr lang="en-US" sz="1600" b="1" dirty="0">
                <a:solidFill>
                  <a:schemeClr val="tx1"/>
                </a:solidFill>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r>
              <a:rPr lang="en-US" sz="1600" b="1" dirty="0">
                <a:solidFill>
                  <a:schemeClr val="accent1">
                    <a:lumMod val="60000"/>
                    <a:lumOff val="40000"/>
                  </a:schemeClr>
                </a:solidFill>
                <a:latin typeface="Courier New" panose="02070309020205020404" pitchFamily="49" charset="0"/>
                <a:cs typeface="Courier New" panose="02070309020205020404" pitchFamily="49" charset="0"/>
              </a:rPr>
              <a:t>#define LOWSTOCK 5000</a:t>
            </a:r>
          </a:p>
          <a:p>
            <a:pPr marL="0" indent="0">
              <a:lnSpc>
                <a:spcPts val="1600"/>
              </a:lnSpc>
              <a:spcBef>
                <a:spcPts val="0"/>
              </a:spcBef>
              <a:buNone/>
            </a:pPr>
            <a:r>
              <a:rPr lang="en-US" sz="1600" b="1" dirty="0">
                <a:solidFill>
                  <a:schemeClr val="tx1"/>
                </a:solidFill>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sem_t</a:t>
            </a:r>
            <a:r>
              <a:rPr lang="en-US" sz="1600" dirty="0">
                <a:solidFill>
                  <a:schemeClr val="accent1">
                    <a:lumMod val="60000"/>
                    <a:lumOff val="40000"/>
                  </a:schemeClr>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a:t>
            </a:r>
            <a:r>
              <a:rPr lang="en-US" sz="1600" b="1" dirty="0">
                <a:solidFill>
                  <a:srgbClr val="FF0000"/>
                </a:solidFill>
                <a:latin typeface="Courier New" panose="02070309020205020404" pitchFamily="49" charset="0"/>
                <a:cs typeface="Courier New" panose="02070309020205020404" pitchFamily="49" charset="0"/>
              </a:rPr>
              <a:t>refill;</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seller(void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r>
              <a:rPr lang="en-US" sz="1600" b="1" dirty="0">
                <a:solidFill>
                  <a:srgbClr val="FF0000"/>
                </a:solidFill>
                <a:latin typeface="Courier New" panose="02070309020205020404" pitchFamily="49" charset="0"/>
                <a:cs typeface="Courier New" panose="02070309020205020404" pitchFamily="49" charset="0"/>
              </a:rPr>
              <a:t>if (icecream == LOWSTOCK)</a:t>
            </a:r>
          </a:p>
          <a:p>
            <a:pPr marL="0" indent="0">
              <a:lnSpc>
                <a:spcPts val="1600"/>
              </a:lnSpc>
              <a:spcBef>
                <a:spcPts val="0"/>
              </a:spcBef>
              <a:buFont typeface="Arial" pitchFamily="34" charset="0"/>
              <a:buNone/>
            </a:pPr>
            <a:r>
              <a:rPr lang="en-US" sz="1600" b="1" dirty="0">
                <a:solidFill>
                  <a:srgbClr val="FF0000"/>
                </a:solidFill>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sem_post</a:t>
            </a:r>
            <a:r>
              <a:rPr lang="en-US" sz="1600" b="1" dirty="0">
                <a:solidFill>
                  <a:srgbClr val="FF0000"/>
                </a:solidFill>
                <a:latin typeface="Courier New" panose="02070309020205020404" pitchFamily="49" charset="0"/>
                <a:cs typeface="Courier New" panose="02070309020205020404" pitchFamily="49" charset="0"/>
              </a:rPr>
              <a:t>(&amp;refill);</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vendor(void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b="1" dirty="0">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sem_wait</a:t>
            </a:r>
            <a:r>
              <a:rPr lang="en-US" sz="1600" b="1" dirty="0">
                <a:solidFill>
                  <a:srgbClr val="FF0000"/>
                </a:solidFill>
                <a:latin typeface="Courier New" panose="02070309020205020404" pitchFamily="49" charset="0"/>
                <a:cs typeface="Courier New" panose="02070309020205020404" pitchFamily="49" charset="0"/>
              </a:rPr>
              <a:t>(&amp;refill);</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p:txBody>
      </p:sp>
      <p:grpSp>
        <p:nvGrpSpPr>
          <p:cNvPr id="10" name="Group 9"/>
          <p:cNvGrpSpPr/>
          <p:nvPr/>
        </p:nvGrpSpPr>
        <p:grpSpPr>
          <a:xfrm>
            <a:off x="729343" y="609600"/>
            <a:ext cx="3385457" cy="1600199"/>
            <a:chOff x="4343400" y="1360665"/>
            <a:chExt cx="7883802" cy="840841"/>
          </a:xfrm>
        </p:grpSpPr>
        <p:sp>
          <p:nvSpPr>
            <p:cNvPr id="11" name="TextBox 10"/>
            <p:cNvSpPr txBox="1"/>
            <p:nvPr/>
          </p:nvSpPr>
          <p:spPr>
            <a:xfrm>
              <a:off x="4343400" y="1570781"/>
              <a:ext cx="7883802" cy="630725"/>
            </a:xfrm>
            <a:prstGeom prst="rect">
              <a:avLst/>
            </a:prstGeom>
            <a:noFill/>
            <a:ln>
              <a:solidFill>
                <a:schemeClr val="accent1">
                  <a:lumMod val="75000"/>
                </a:schemeClr>
              </a:solidFill>
            </a:ln>
          </p:spPr>
          <p:txBody>
            <a:bodyPr wrap="square" rtlCol="0">
              <a:spAutoFit/>
            </a:bodyPr>
            <a:lstStyle/>
            <a:p>
              <a:pPr>
                <a:spcBef>
                  <a:spcPts val="600"/>
                </a:spcBef>
              </a:pPr>
              <a:r>
                <a:rPr lang="en-US" dirty="0"/>
                <a:t>Update the program so that the </a:t>
              </a:r>
              <a:r>
                <a:rPr lang="en-US" i="1" dirty="0"/>
                <a:t>vendor</a:t>
              </a:r>
              <a:r>
                <a:rPr lang="en-US" dirty="0"/>
                <a:t> is blocked at the beginning and only refills the stock after signaled by the seller at low stock.</a:t>
              </a:r>
            </a:p>
          </p:txBody>
        </p:sp>
        <p:sp>
          <p:nvSpPr>
            <p:cNvPr id="12" name="TextBox 11"/>
            <p:cNvSpPr txBox="1"/>
            <p:nvPr/>
          </p:nvSpPr>
          <p:spPr>
            <a:xfrm>
              <a:off x="4343400" y="1360665"/>
              <a:ext cx="2737783" cy="210242"/>
            </a:xfrm>
            <a:prstGeom prst="rect">
              <a:avLst/>
            </a:prstGeom>
            <a:solidFill>
              <a:srgbClr val="AD0101"/>
            </a:solidFill>
          </p:spPr>
          <p:txBody>
            <a:bodyPr wrap="square" rtlCol="0">
              <a:spAutoFit/>
            </a:bodyPr>
            <a:lstStyle/>
            <a:p>
              <a:r>
                <a:rPr lang="en-US" sz="2000" dirty="0">
                  <a:solidFill>
                    <a:schemeClr val="bg1"/>
                  </a:solidFill>
                </a:rPr>
                <a:t>Tryout 2</a:t>
              </a:r>
              <a:endParaRPr lang="en-US" dirty="0">
                <a:solidFill>
                  <a:schemeClr val="bg1"/>
                </a:solidFill>
              </a:endParaRPr>
            </a:p>
          </p:txBody>
        </p:sp>
      </p:gr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61475" t="89823" r="15835" b="2590"/>
          <a:stretch/>
        </p:blipFill>
        <p:spPr bwMode="auto">
          <a:xfrm>
            <a:off x="729342" y="4153076"/>
            <a:ext cx="7195459" cy="14807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Content Placeholder 2"/>
          <p:cNvSpPr txBox="1">
            <a:spLocks/>
          </p:cNvSpPr>
          <p:nvPr/>
        </p:nvSpPr>
        <p:spPr>
          <a:xfrm>
            <a:off x="729342" y="2438400"/>
            <a:ext cx="4147458" cy="1600200"/>
          </a:xfrm>
          <a:prstGeom prst="rect">
            <a:avLst/>
          </a:prstGeom>
          <a:ln>
            <a:solidFill>
              <a:schemeClr val="accent1"/>
            </a:solidFill>
          </a:ln>
        </p:spPr>
        <p:txBody>
          <a:bodyPr vert="horz" lIns="91440" tIns="45720" rIns="91440" bIns="45720" rtlCol="0" anchor="t"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6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main(void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 </a:t>
            </a:r>
          </a:p>
          <a:p>
            <a:pPr marL="0" indent="0">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spcBef>
                <a:spcPts val="0"/>
              </a:spcBef>
              <a:buFont typeface="Arial" pitchFamily="34" charset="0"/>
              <a:buNone/>
            </a:pPr>
            <a:r>
              <a:rPr lang="en-US" sz="1600" b="1"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sem_init</a:t>
            </a:r>
            <a:r>
              <a:rPr lang="en-US" sz="1600" b="1" dirty="0">
                <a:solidFill>
                  <a:srgbClr val="FF0000"/>
                </a:solidFill>
                <a:latin typeface="Courier New" panose="02070309020205020404" pitchFamily="49" charset="0"/>
                <a:cs typeface="Courier New" panose="02070309020205020404" pitchFamily="49" charset="0"/>
              </a:rPr>
              <a:t>(&amp;refill, 0, 0);</a:t>
            </a:r>
          </a:p>
          <a:p>
            <a:pPr marL="0" indent="0">
              <a:spcBef>
                <a:spcPts val="0"/>
              </a:spcBef>
              <a:buFont typeface="Arial" pitchFamily="34" charset="0"/>
              <a:buNone/>
            </a:pPr>
            <a:r>
              <a:rPr lang="en-US" sz="1600" b="1" dirty="0">
                <a:latin typeface="Courier New" panose="02070309020205020404" pitchFamily="49" charset="0"/>
                <a:cs typeface="Courier New" panose="02070309020205020404" pitchFamily="49" charset="0"/>
              </a:rPr>
              <a:t>     …</a:t>
            </a:r>
          </a:p>
          <a:p>
            <a:pPr marL="0" indent="0">
              <a:spcBef>
                <a:spcPts val="0"/>
              </a:spcBef>
              <a:buFont typeface="Arial" pitchFamily="34" charset="0"/>
              <a:buNone/>
            </a:pPr>
            <a:r>
              <a:rPr lang="en-US" sz="1600" b="1"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sem_destroy</a:t>
            </a:r>
            <a:r>
              <a:rPr lang="en-US" sz="1600" b="1" dirty="0">
                <a:solidFill>
                  <a:srgbClr val="FF0000"/>
                </a:solidFill>
                <a:latin typeface="Courier New" panose="02070309020205020404" pitchFamily="49" charset="0"/>
                <a:cs typeface="Courier New" panose="02070309020205020404" pitchFamily="49" charset="0"/>
              </a:rPr>
              <a:t>(&amp;refill);</a:t>
            </a:r>
          </a:p>
          <a:p>
            <a:pPr marL="0" indent="0">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363470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Semaphore – Output Example</a:t>
            </a:r>
          </a:p>
        </p:txBody>
      </p:sp>
      <p:sp>
        <p:nvSpPr>
          <p:cNvPr id="11" name="TextBox 10"/>
          <p:cNvSpPr txBox="1"/>
          <p:nvPr/>
        </p:nvSpPr>
        <p:spPr>
          <a:xfrm>
            <a:off x="729342" y="1212438"/>
            <a:ext cx="7500258" cy="1015663"/>
          </a:xfrm>
          <a:prstGeom prst="rect">
            <a:avLst/>
          </a:prstGeom>
          <a:noFill/>
          <a:ln>
            <a:solidFill>
              <a:schemeClr val="accent1">
                <a:lumMod val="75000"/>
              </a:schemeClr>
            </a:solidFill>
          </a:ln>
        </p:spPr>
        <p:txBody>
          <a:bodyPr wrap="square" rtlCol="0">
            <a:spAutoFit/>
          </a:bodyPr>
          <a:lstStyle/>
          <a:p>
            <a:pPr>
              <a:spcBef>
                <a:spcPts val="600"/>
              </a:spcBef>
            </a:pPr>
            <a:r>
              <a:rPr lang="en-US" sz="2000" dirty="0"/>
              <a:t>In </a:t>
            </a:r>
            <a:r>
              <a:rPr lang="en-US" sz="2000" dirty="0" smtClean="0"/>
              <a:t>Tryout 2, </a:t>
            </a:r>
            <a:r>
              <a:rPr lang="en-US" sz="2000" dirty="0"/>
              <a:t>the vendor is signaled by the seller at low stock, i.e., 5000. However, the vendor may not do the refill right on time (i.e., exactly at the moment when the stock drops to 5000).  </a:t>
            </a:r>
          </a:p>
        </p:txBody>
      </p:sp>
      <p:pic>
        <p:nvPicPr>
          <p:cNvPr id="5" name="Picture 4">
            <a:extLst>
              <a:ext uri="{FF2B5EF4-FFF2-40B4-BE49-F238E27FC236}">
                <a16:creationId xmlns:a16="http://schemas.microsoft.com/office/drawing/2014/main" xmlns="" id="{0EE5CA9E-96AE-124E-95FD-0455EA8F4F3B}"/>
              </a:ext>
            </a:extLst>
          </p:cNvPr>
          <p:cNvPicPr>
            <a:picLocks noChangeAspect="1"/>
          </p:cNvPicPr>
          <p:nvPr/>
        </p:nvPicPr>
        <p:blipFill rotWithShape="1">
          <a:blip r:embed="rId2"/>
          <a:srcRect r="21036" b="33355"/>
          <a:stretch/>
        </p:blipFill>
        <p:spPr>
          <a:xfrm>
            <a:off x="729342" y="2724262"/>
            <a:ext cx="7500258" cy="2685938"/>
          </a:xfrm>
          <a:prstGeom prst="rect">
            <a:avLst/>
          </a:prstGeom>
        </p:spPr>
      </p:pic>
    </p:spTree>
    <p:extLst>
      <p:ext uri="{BB962C8B-B14F-4D97-AF65-F5344CB8AC3E}">
        <p14:creationId xmlns:p14="http://schemas.microsoft.com/office/powerpoint/2010/main" val="333630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Semaphore – Code Example</a:t>
            </a:r>
          </a:p>
        </p:txBody>
      </p:sp>
      <p:sp>
        <p:nvSpPr>
          <p:cNvPr id="11" name="TextBox 10"/>
          <p:cNvSpPr txBox="1"/>
          <p:nvPr/>
        </p:nvSpPr>
        <p:spPr>
          <a:xfrm>
            <a:off x="729342" y="1261692"/>
            <a:ext cx="7500258" cy="1015663"/>
          </a:xfrm>
          <a:prstGeom prst="rect">
            <a:avLst/>
          </a:prstGeom>
          <a:noFill/>
          <a:ln>
            <a:solidFill>
              <a:schemeClr val="accent1">
                <a:lumMod val="75000"/>
              </a:schemeClr>
            </a:solidFill>
          </a:ln>
        </p:spPr>
        <p:txBody>
          <a:bodyPr wrap="square" rtlCol="0">
            <a:spAutoFit/>
          </a:bodyPr>
          <a:lstStyle/>
          <a:p>
            <a:pPr>
              <a:spcBef>
                <a:spcPts val="600"/>
              </a:spcBef>
            </a:pPr>
            <a:r>
              <a:rPr lang="en-US" sz="2000" dirty="0"/>
              <a:t>Reason: After a seller calls </a:t>
            </a:r>
            <a:r>
              <a:rPr lang="en-US" sz="2000" b="1" dirty="0" err="1">
                <a:solidFill>
                  <a:schemeClr val="accent1">
                    <a:lumMod val="75000"/>
                  </a:schemeClr>
                </a:solidFill>
                <a:latin typeface="Courier New" panose="02070309020205020404" pitchFamily="49" charset="0"/>
                <a:cs typeface="Courier New" panose="02070309020205020404" pitchFamily="49" charset="0"/>
              </a:rPr>
              <a:t>sem_post</a:t>
            </a:r>
            <a:r>
              <a:rPr lang="en-US" sz="2000" dirty="0">
                <a:latin typeface="Courier New" panose="02070309020205020404" pitchFamily="49" charset="0"/>
                <a:cs typeface="Courier New" panose="02070309020205020404" pitchFamily="49" charset="0"/>
              </a:rPr>
              <a:t>(</a:t>
            </a:r>
            <a:r>
              <a:rPr lang="en-US" sz="2000" b="1" dirty="0">
                <a:latin typeface="Courier New" panose="02070309020205020404" pitchFamily="49" charset="0"/>
                <a:cs typeface="Courier New" panose="02070309020205020404" pitchFamily="49" charset="0"/>
              </a:rPr>
              <a:t>&amp;</a:t>
            </a:r>
            <a:r>
              <a:rPr lang="en-US" sz="2000" dirty="0">
                <a:latin typeface="Courier New" panose="02070309020205020404" pitchFamily="49" charset="0"/>
                <a:cs typeface="Courier New" panose="02070309020205020404" pitchFamily="49" charset="0"/>
              </a:rPr>
              <a:t>refill)</a:t>
            </a:r>
            <a:r>
              <a:rPr lang="en-US" sz="2000" dirty="0"/>
              <a:t> and wakes up the vendor, the sellers and vendor will compete for the </a:t>
            </a:r>
            <a:r>
              <a:rPr lang="en-US" sz="2000" dirty="0" err="1"/>
              <a:t>mutex</a:t>
            </a:r>
            <a:r>
              <a:rPr lang="en-US" sz="2000" dirty="0"/>
              <a:t>, so that the vendor may not acquire the </a:t>
            </a:r>
            <a:r>
              <a:rPr lang="en-US" sz="2000" dirty="0" err="1"/>
              <a:t>mutex</a:t>
            </a:r>
            <a:r>
              <a:rPr lang="en-US" sz="2000" dirty="0"/>
              <a:t> </a:t>
            </a:r>
            <a:r>
              <a:rPr lang="en-US" sz="2000" i="1" dirty="0"/>
              <a:t>immediately</a:t>
            </a:r>
            <a:r>
              <a:rPr lang="en-US" sz="2000" dirty="0">
                <a:cs typeface="Courier New" panose="02070309020205020404" pitchFamily="49" charset="0"/>
              </a:rPr>
              <a:t>.</a:t>
            </a:r>
          </a:p>
        </p:txBody>
      </p:sp>
      <p:grpSp>
        <p:nvGrpSpPr>
          <p:cNvPr id="4" name="Group 3"/>
          <p:cNvGrpSpPr/>
          <p:nvPr/>
        </p:nvGrpSpPr>
        <p:grpSpPr>
          <a:xfrm>
            <a:off x="726029" y="2633291"/>
            <a:ext cx="7500258" cy="2776909"/>
            <a:chOff x="726029" y="2785691"/>
            <a:chExt cx="7500258" cy="2776909"/>
          </a:xfrm>
        </p:grpSpPr>
        <p:sp>
          <p:nvSpPr>
            <p:cNvPr id="8" name="Content Placeholder 2">
              <a:extLst>
                <a:ext uri="{FF2B5EF4-FFF2-40B4-BE49-F238E27FC236}">
                  <a16:creationId xmlns:a16="http://schemas.microsoft.com/office/drawing/2014/main" xmlns="" id="{31E6420A-47BD-4E47-AC99-33712A8B2678}"/>
                </a:ext>
              </a:extLst>
            </p:cNvPr>
            <p:cNvSpPr txBox="1">
              <a:spLocks/>
            </p:cNvSpPr>
            <p:nvPr/>
          </p:nvSpPr>
          <p:spPr>
            <a:xfrm>
              <a:off x="726029" y="2785691"/>
              <a:ext cx="7500258" cy="2776909"/>
            </a:xfrm>
            <a:prstGeom prst="rect">
              <a:avLst/>
            </a:prstGeom>
            <a:ln>
              <a:solidFill>
                <a:schemeClr val="accent1"/>
              </a:solidFill>
            </a:ln>
          </p:spPr>
          <p:txBody>
            <a:bodyPr vert="horz" lIns="91440" tIns="45720" rIns="91440" bIns="45720" rtlCol="0" anchor="t"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6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seller(void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800"/>
                </a:lnSpc>
                <a:spcBef>
                  <a:spcPts val="0"/>
                </a:spcBef>
                <a:buNone/>
              </a:pPr>
              <a:r>
                <a:rPr lang="en-US" sz="1600"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pthread_mutex_lock</a:t>
              </a:r>
              <a:r>
                <a:rPr lang="en-US" sz="1600" b="1" dirty="0">
                  <a:solidFill>
                    <a:srgbClr val="FF0000"/>
                  </a:solidFill>
                  <a:latin typeface="Courier New" panose="02070309020205020404" pitchFamily="49" charset="0"/>
                  <a:cs typeface="Courier New" panose="02070309020205020404" pitchFamily="49" charset="0"/>
                </a:rPr>
                <a:t>(&amp;mutex)</a:t>
              </a:r>
              <a:r>
                <a:rPr lang="en-US" sz="1600" b="1" dirty="0">
                  <a:solidFill>
                    <a:schemeClr val="tx1"/>
                  </a:solidFill>
                  <a:latin typeface="Courier New" panose="02070309020205020404" pitchFamily="49" charset="0"/>
                  <a:cs typeface="Courier New" panose="02070309020205020404" pitchFamily="49" charset="0"/>
                </a:rPr>
                <a:t>;  </a:t>
              </a:r>
            </a:p>
            <a:p>
              <a:pPr marL="0" indent="0">
                <a:lnSpc>
                  <a:spcPts val="1800"/>
                </a:lnSpc>
                <a:spcBef>
                  <a:spcPts val="0"/>
                </a:spcBef>
                <a:buNone/>
              </a:pPr>
              <a:r>
                <a:rPr lang="en-US" sz="1600" b="1" dirty="0">
                  <a:solidFill>
                    <a:schemeClr val="tx1"/>
                  </a:solidFill>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a:t>
              </a:r>
              <a:endParaRPr lang="en-US" sz="1600" b="1" dirty="0">
                <a:solidFill>
                  <a:schemeClr val="tx1"/>
                </a:solidFill>
                <a:latin typeface="Courier New" panose="02070309020205020404" pitchFamily="49" charset="0"/>
                <a:cs typeface="Courier New" panose="02070309020205020404" pitchFamily="49" charset="0"/>
              </a:endParaRP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endParaRPr lang="en-US" sz="1600" dirty="0">
                <a:latin typeface="Courier New" panose="02070309020205020404" pitchFamily="49" charset="0"/>
                <a:cs typeface="Courier New" panose="02070309020205020404" pitchFamily="49" charset="0"/>
              </a:endParaRP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void* vendor(void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b="1" dirty="0">
                  <a:latin typeface="Courier New" panose="02070309020205020404" pitchFamily="49" charset="0"/>
                  <a:cs typeface="Courier New" panose="02070309020205020404" pitchFamily="49" charset="0"/>
                </a:rPr>
                <a:t>   </a:t>
              </a:r>
              <a:r>
                <a:rPr lang="en-US" sz="1600" dirty="0" err="1">
                  <a:solidFill>
                    <a:schemeClr val="tx1"/>
                  </a:solidFill>
                  <a:latin typeface="Courier New" panose="02070309020205020404" pitchFamily="49" charset="0"/>
                  <a:cs typeface="Courier New" panose="02070309020205020404" pitchFamily="49" charset="0"/>
                </a:rPr>
                <a:t>sem_wait</a:t>
              </a:r>
              <a:r>
                <a:rPr lang="en-US" sz="1600" dirty="0">
                  <a:solidFill>
                    <a:schemeClr val="tx1"/>
                  </a:solidFill>
                  <a:latin typeface="Courier New" panose="02070309020205020404" pitchFamily="49" charset="0"/>
                  <a:cs typeface="Courier New" panose="02070309020205020404" pitchFamily="49" charset="0"/>
                </a:rPr>
                <a:t>(&amp;refill);</a:t>
              </a: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pthread_mutex_</a:t>
              </a:r>
              <a:r>
                <a:rPr lang="en-US" sz="1600" b="1" dirty="0" err="1">
                  <a:solidFill>
                    <a:srgbClr val="FF0000"/>
                  </a:solidFill>
                  <a:latin typeface="Courier New" panose="02070309020205020404" pitchFamily="49" charset="0"/>
                  <a:cs typeface="Courier New" panose="02070309020205020404" pitchFamily="49" charset="0"/>
                </a:rPr>
                <a:t>lock</a:t>
              </a:r>
              <a:r>
                <a:rPr lang="en-US" sz="1600" b="1" dirty="0">
                  <a:solidFill>
                    <a:srgbClr val="FF0000"/>
                  </a:solidFill>
                  <a:latin typeface="Courier New" panose="02070309020205020404" pitchFamily="49" charset="0"/>
                  <a:cs typeface="Courier New" panose="02070309020205020404" pitchFamily="49" charset="0"/>
                </a:rPr>
                <a:t>(&amp;mutex)</a:t>
              </a:r>
              <a:r>
                <a:rPr lang="en-US" sz="1600" b="1" dirty="0">
                  <a:solidFill>
                    <a:schemeClr val="tx1"/>
                  </a:solidFill>
                  <a:latin typeface="Courier New" panose="02070309020205020404" pitchFamily="49" charset="0"/>
                  <a:cs typeface="Courier New" panose="02070309020205020404" pitchFamily="49" charset="0"/>
                </a:rPr>
                <a:t>;</a:t>
              </a:r>
            </a:p>
            <a:p>
              <a:pPr marL="0" indent="0">
                <a:lnSpc>
                  <a:spcPts val="1600"/>
                </a:lnSpc>
                <a:spcBef>
                  <a:spcPts val="0"/>
                </a:spcBef>
                <a:buNone/>
              </a:pPr>
              <a:r>
                <a:rPr lang="en-US" sz="1600" b="1" dirty="0">
                  <a:solidFill>
                    <a:schemeClr val="tx1"/>
                  </a:solidFill>
                  <a:latin typeface="Courier New" panose="02070309020205020404" pitchFamily="49" charset="0"/>
                  <a:cs typeface="Courier New" panose="02070309020205020404" pitchFamily="49" charset="0"/>
                </a:rPr>
                <a:t>   …</a:t>
              </a:r>
              <a:endParaRPr lang="en-US" sz="1600" dirty="0">
                <a:latin typeface="Courier New" panose="02070309020205020404" pitchFamily="49" charset="0"/>
                <a:cs typeface="Courier New" panose="02070309020205020404" pitchFamily="49" charset="0"/>
              </a:endParaRP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endParaRPr lang="en-US" sz="1600" dirty="0">
                <a:latin typeface="Courier New" panose="020703090202050204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xmlns="" id="{D917AF73-62C6-2D49-A0F7-071069C1F22D}"/>
                </a:ext>
              </a:extLst>
            </p:cNvPr>
            <p:cNvSpPr txBox="1"/>
            <p:nvPr/>
          </p:nvSpPr>
          <p:spPr>
            <a:xfrm>
              <a:off x="5029200" y="3834990"/>
              <a:ext cx="2999539" cy="646331"/>
            </a:xfrm>
            <a:prstGeom prst="rect">
              <a:avLst/>
            </a:prstGeom>
            <a:noFill/>
          </p:spPr>
          <p:txBody>
            <a:bodyPr wrap="none" rtlCol="0">
              <a:spAutoFit/>
            </a:bodyPr>
            <a:lstStyle/>
            <a:p>
              <a:r>
                <a:rPr lang="en-US" dirty="0">
                  <a:solidFill>
                    <a:srgbClr val="FF0000"/>
                  </a:solidFill>
                </a:rPr>
                <a:t>sellers may acquire the mutex </a:t>
              </a:r>
            </a:p>
            <a:p>
              <a:r>
                <a:rPr lang="en-US" dirty="0">
                  <a:solidFill>
                    <a:srgbClr val="FF0000"/>
                  </a:solidFill>
                </a:rPr>
                <a:t>before the awakened vendor!</a:t>
              </a:r>
            </a:p>
          </p:txBody>
        </p:sp>
        <p:cxnSp>
          <p:nvCxnSpPr>
            <p:cNvPr id="5" name="Straight Arrow Connector 4">
              <a:extLst>
                <a:ext uri="{FF2B5EF4-FFF2-40B4-BE49-F238E27FC236}">
                  <a16:creationId xmlns:a16="http://schemas.microsoft.com/office/drawing/2014/main" xmlns="" id="{43285463-F928-5B40-BF46-908471C57DF2}"/>
                </a:ext>
              </a:extLst>
            </p:cNvPr>
            <p:cNvCxnSpPr>
              <a:cxnSpLocks/>
            </p:cNvCxnSpPr>
            <p:nvPr/>
          </p:nvCxnSpPr>
          <p:spPr>
            <a:xfrm>
              <a:off x="4495800" y="3477418"/>
              <a:ext cx="533400" cy="48498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xmlns="" id="{567C14D9-DD9E-174A-B08F-A26D350BF0DB}"/>
                </a:ext>
              </a:extLst>
            </p:cNvPr>
            <p:cNvCxnSpPr>
              <a:cxnSpLocks/>
            </p:cNvCxnSpPr>
            <p:nvPr/>
          </p:nvCxnSpPr>
          <p:spPr>
            <a:xfrm flipV="1">
              <a:off x="4495800" y="4419600"/>
              <a:ext cx="533400" cy="60960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20838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Semaphore – More Usage</a:t>
            </a:r>
          </a:p>
        </p:txBody>
      </p:sp>
      <p:grpSp>
        <p:nvGrpSpPr>
          <p:cNvPr id="10" name="Group 9"/>
          <p:cNvGrpSpPr/>
          <p:nvPr/>
        </p:nvGrpSpPr>
        <p:grpSpPr>
          <a:xfrm>
            <a:off x="729342" y="591335"/>
            <a:ext cx="7500258" cy="5047465"/>
            <a:chOff x="4343400" y="1352490"/>
            <a:chExt cx="7883802" cy="2652241"/>
          </a:xfrm>
        </p:grpSpPr>
        <p:sp>
          <p:nvSpPr>
            <p:cNvPr id="11" name="TextBox 10"/>
            <p:cNvSpPr txBox="1"/>
            <p:nvPr/>
          </p:nvSpPr>
          <p:spPr>
            <a:xfrm>
              <a:off x="4343400" y="1570781"/>
              <a:ext cx="7883802" cy="2433950"/>
            </a:xfrm>
            <a:prstGeom prst="rect">
              <a:avLst/>
            </a:prstGeom>
            <a:noFill/>
            <a:ln>
              <a:solidFill>
                <a:schemeClr val="accent1">
                  <a:lumMod val="75000"/>
                </a:schemeClr>
              </a:solidFill>
            </a:ln>
          </p:spPr>
          <p:txBody>
            <a:bodyPr wrap="square" rtlCol="0">
              <a:spAutoFit/>
            </a:bodyPr>
            <a:lstStyle/>
            <a:p>
              <a:pPr>
                <a:spcBef>
                  <a:spcPts val="600"/>
                </a:spcBef>
              </a:pPr>
              <a:r>
                <a:rPr lang="en-US" sz="2000" dirty="0"/>
                <a:t>Can we make sure that refilling happens exactly at the moment when the stock drops to </a:t>
              </a:r>
              <a:r>
                <a:rPr lang="en-US" sz="2000" dirty="0" smtClean="0"/>
                <a:t>5,000 </a:t>
              </a:r>
              <a:r>
                <a:rPr lang="en-US" sz="2000" dirty="0"/>
                <a:t>so that the number of ice-creams after refilling is 15,000?</a:t>
              </a:r>
            </a:p>
            <a:p>
              <a:pPr>
                <a:spcBef>
                  <a:spcPts val="600"/>
                </a:spcBef>
              </a:pPr>
              <a:r>
                <a:rPr lang="en-US" sz="2000" dirty="0"/>
                <a:t>In particular, we want</a:t>
              </a:r>
            </a:p>
            <a:p>
              <a:pPr marL="457200" indent="-457200">
                <a:spcBef>
                  <a:spcPts val="600"/>
                </a:spcBef>
                <a:buFont typeface="+mj-lt"/>
                <a:buAutoNum type="arabicPeriod"/>
              </a:pPr>
              <a:r>
                <a:rPr lang="en-US" sz="2000" dirty="0"/>
                <a:t>After </a:t>
              </a:r>
              <a:r>
                <a:rPr lang="en-US" sz="2000" b="1" dirty="0" err="1">
                  <a:solidFill>
                    <a:schemeClr val="accent1">
                      <a:lumMod val="75000"/>
                    </a:schemeClr>
                  </a:solidFill>
                  <a:latin typeface="Courier New" panose="02070309020205020404" pitchFamily="49" charset="0"/>
                  <a:cs typeface="Courier New" panose="02070309020205020404" pitchFamily="49" charset="0"/>
                </a:rPr>
                <a:t>sem_post</a:t>
              </a:r>
              <a:r>
                <a:rPr lang="en-US" sz="2000" dirty="0">
                  <a:latin typeface="Courier New" panose="02070309020205020404" pitchFamily="49" charset="0"/>
                  <a:cs typeface="Courier New" panose="02070309020205020404" pitchFamily="49" charset="0"/>
                </a:rPr>
                <a:t>(</a:t>
              </a:r>
              <a:r>
                <a:rPr lang="en-US" sz="2000" b="1" dirty="0">
                  <a:latin typeface="Courier New" panose="02070309020205020404" pitchFamily="49" charset="0"/>
                  <a:cs typeface="Courier New" panose="02070309020205020404" pitchFamily="49" charset="0"/>
                </a:rPr>
                <a:t>&amp;</a:t>
              </a:r>
              <a:r>
                <a:rPr lang="en-US" sz="2000" dirty="0">
                  <a:latin typeface="Courier New" panose="02070309020205020404" pitchFamily="49" charset="0"/>
                  <a:cs typeface="Courier New" panose="02070309020205020404" pitchFamily="49" charset="0"/>
                </a:rPr>
                <a:t>refill)</a:t>
              </a:r>
              <a:r>
                <a:rPr lang="en-US" sz="2000" dirty="0"/>
                <a:t>, the vendor must be the right next one to acquire the mutex, before any seller.</a:t>
              </a:r>
            </a:p>
            <a:p>
              <a:pPr marL="457200" indent="-457200">
                <a:spcBef>
                  <a:spcPts val="600"/>
                </a:spcBef>
                <a:buFont typeface="+mj-lt"/>
                <a:buAutoNum type="arabicPeriod"/>
              </a:pPr>
              <a:r>
                <a:rPr lang="en-US" sz="2000" dirty="0"/>
                <a:t>During refilling, no seller can sell. </a:t>
              </a:r>
            </a:p>
            <a:p>
              <a:pPr>
                <a:spcBef>
                  <a:spcPts val="600"/>
                </a:spcBef>
              </a:pPr>
              <a:r>
                <a:rPr lang="en-US" sz="2000" dirty="0"/>
                <a:t>       (This may be guaranteed by the mutex already.)</a:t>
              </a:r>
            </a:p>
            <a:p>
              <a:pPr marL="457200" indent="-457200">
                <a:spcBef>
                  <a:spcPts val="600"/>
                </a:spcBef>
                <a:buFont typeface="+mj-lt"/>
                <a:buAutoNum type="arabicPeriod" startAt="3"/>
              </a:pPr>
              <a:r>
                <a:rPr lang="en-US" sz="2000" dirty="0"/>
                <a:t>After refilling, the vendor should notify sellers to resume selling. (This requires signaling between different threads!)</a:t>
              </a:r>
            </a:p>
            <a:p>
              <a:pPr marL="457200" indent="-457200">
                <a:spcBef>
                  <a:spcPts val="600"/>
                </a:spcBef>
                <a:buFont typeface="+mj-lt"/>
                <a:buAutoNum type="arabicPeriod" startAt="3"/>
              </a:pPr>
              <a:endParaRPr lang="en-US" sz="2000" dirty="0"/>
            </a:p>
            <a:p>
              <a:pPr>
                <a:spcBef>
                  <a:spcPts val="600"/>
                </a:spcBef>
              </a:pPr>
              <a:r>
                <a:rPr lang="en-US" sz="2000" i="1" dirty="0"/>
                <a:t>Idea: use another semaphore </a:t>
              </a:r>
              <a:r>
                <a:rPr lang="en-US" sz="2000" dirty="0">
                  <a:latin typeface="Courier New" panose="02070309020205020404" pitchFamily="49" charset="0"/>
                  <a:cs typeface="Courier New" panose="02070309020205020404" pitchFamily="49" charset="0"/>
                </a:rPr>
                <a:t>sell</a:t>
              </a:r>
              <a:r>
                <a:rPr lang="en-US" sz="2000" i="1" dirty="0">
                  <a:cs typeface="Courier New" panose="02070309020205020404" pitchFamily="49" charset="0"/>
                </a:rPr>
                <a:t> </a:t>
              </a:r>
              <a:r>
                <a:rPr lang="en-US" sz="2000" i="1" dirty="0"/>
                <a:t>with a Boolean control variable </a:t>
              </a:r>
              <a:r>
                <a:rPr lang="en-US" sz="2000" dirty="0">
                  <a:latin typeface="Courier New" panose="02070309020205020404" pitchFamily="49" charset="0"/>
                  <a:cs typeface="Courier New" panose="02070309020205020404" pitchFamily="49" charset="0"/>
                </a:rPr>
                <a:t>refilling</a:t>
              </a:r>
              <a:r>
                <a:rPr lang="en-US" sz="2000" i="1" dirty="0">
                  <a:latin typeface="Courier New" panose="02070309020205020404" pitchFamily="49" charset="0"/>
                  <a:cs typeface="Courier New" panose="02070309020205020404" pitchFamily="49" charset="0"/>
                </a:rPr>
                <a:t> </a:t>
              </a:r>
              <a:r>
                <a:rPr lang="en-US" sz="2000" i="1" dirty="0"/>
                <a:t>to achieve the goal.</a:t>
              </a:r>
            </a:p>
          </p:txBody>
        </p:sp>
        <p:sp>
          <p:nvSpPr>
            <p:cNvPr id="12" name="TextBox 11"/>
            <p:cNvSpPr txBox="1"/>
            <p:nvPr/>
          </p:nvSpPr>
          <p:spPr>
            <a:xfrm>
              <a:off x="4343400" y="1352490"/>
              <a:ext cx="2444738" cy="210242"/>
            </a:xfrm>
            <a:prstGeom prst="rect">
              <a:avLst/>
            </a:prstGeom>
            <a:solidFill>
              <a:srgbClr val="AD0101"/>
            </a:solidFill>
          </p:spPr>
          <p:txBody>
            <a:bodyPr wrap="square" rtlCol="0">
              <a:spAutoFit/>
            </a:bodyPr>
            <a:lstStyle/>
            <a:p>
              <a:r>
                <a:rPr lang="en-US" sz="2000" dirty="0">
                  <a:solidFill>
                    <a:schemeClr val="bg1"/>
                  </a:solidFill>
                </a:rPr>
                <a:t>Tryout 3</a:t>
              </a:r>
              <a:endParaRPr lang="en-US" dirty="0">
                <a:solidFill>
                  <a:schemeClr val="bg1"/>
                </a:solidFill>
              </a:endParaRPr>
            </a:p>
          </p:txBody>
        </p:sp>
      </p:grpSp>
    </p:spTree>
    <p:extLst>
      <p:ext uri="{BB962C8B-B14F-4D97-AF65-F5344CB8AC3E}">
        <p14:creationId xmlns:p14="http://schemas.microsoft.com/office/powerpoint/2010/main" val="3153135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Semaphore – Code Example</a:t>
            </a:r>
          </a:p>
        </p:txBody>
      </p:sp>
      <p:sp>
        <p:nvSpPr>
          <p:cNvPr id="6" name="Content Placeholder 2"/>
          <p:cNvSpPr txBox="1">
            <a:spLocks/>
          </p:cNvSpPr>
          <p:nvPr/>
        </p:nvSpPr>
        <p:spPr>
          <a:xfrm>
            <a:off x="729343" y="2203937"/>
            <a:ext cx="3657601" cy="2986829"/>
          </a:xfrm>
          <a:prstGeom prst="rect">
            <a:avLst/>
          </a:prstGeom>
          <a:ln>
            <a:solidFill>
              <a:schemeClr val="accent1"/>
            </a:solidFill>
          </a:ln>
        </p:spPr>
        <p:txBody>
          <a:bodyPr vert="horz" lIns="91440" tIns="45720" rIns="91440" bIns="45720" rtlCol="0" anchor="t"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6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nSpc>
                <a:spcPts val="1600"/>
              </a:lnSpc>
              <a:spcBef>
                <a:spcPts val="0"/>
              </a:spcBef>
              <a:buFont typeface="Arial" pitchFamily="34" charset="0"/>
              <a:buNone/>
            </a:pPr>
            <a:r>
              <a:rPr lang="en-US" sz="1600" b="1" dirty="0">
                <a:solidFill>
                  <a:schemeClr val="tx1"/>
                </a:solidFill>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r>
              <a:rPr lang="en-US" sz="1600" dirty="0" err="1">
                <a:solidFill>
                  <a:schemeClr val="tx1"/>
                </a:solidFill>
                <a:latin typeface="Courier New" panose="02070309020205020404" pitchFamily="49" charset="0"/>
                <a:cs typeface="Courier New" panose="02070309020205020404" pitchFamily="49" charset="0"/>
              </a:rPr>
              <a:t>sem_t</a:t>
            </a:r>
            <a:r>
              <a:rPr lang="en-US" sz="1600" dirty="0">
                <a:solidFill>
                  <a:schemeClr val="tx1"/>
                </a:solidFill>
                <a:latin typeface="Courier New" panose="02070309020205020404" pitchFamily="49" charset="0"/>
                <a:cs typeface="Courier New" panose="02070309020205020404" pitchFamily="49" charset="0"/>
              </a:rPr>
              <a:t>  refill;</a:t>
            </a:r>
          </a:p>
          <a:p>
            <a:pPr marL="0" indent="0">
              <a:lnSpc>
                <a:spcPts val="1600"/>
              </a:lnSpc>
              <a:spcBef>
                <a:spcPts val="0"/>
              </a:spcBef>
              <a:buNone/>
            </a:pP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sem_t</a:t>
            </a:r>
            <a:r>
              <a:rPr lang="en-US" sz="1600" dirty="0">
                <a:solidFill>
                  <a:schemeClr val="accent1">
                    <a:lumMod val="60000"/>
                    <a:lumOff val="40000"/>
                  </a:schemeClr>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a:t>
            </a:r>
            <a:r>
              <a:rPr lang="en-US" sz="1600" b="1" dirty="0">
                <a:solidFill>
                  <a:srgbClr val="FF0000"/>
                </a:solidFill>
                <a:latin typeface="Courier New" panose="02070309020205020404" pitchFamily="49" charset="0"/>
                <a:cs typeface="Courier New" panose="02070309020205020404" pitchFamily="49" charset="0"/>
              </a:rPr>
              <a:t>sell;</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bool refilling = false;</a:t>
            </a:r>
          </a:p>
          <a:p>
            <a:pPr marL="0" indent="0">
              <a:lnSpc>
                <a:spcPts val="1600"/>
              </a:lnSpc>
              <a:spcBef>
                <a:spcPts val="0"/>
              </a:spcBef>
              <a:buFont typeface="Arial" pitchFamily="34" charset="0"/>
              <a:buNone/>
            </a:pPr>
            <a:r>
              <a:rPr lang="en-US" sz="1600" b="1" dirty="0">
                <a:solidFill>
                  <a:schemeClr val="tx1"/>
                </a:solidFill>
                <a:latin typeface="Courier New" panose="02070309020205020404" pitchFamily="49" charset="0"/>
                <a:cs typeface="Courier New" panose="02070309020205020404" pitchFamily="49" charset="0"/>
              </a:rPr>
              <a:t>…</a:t>
            </a:r>
          </a:p>
          <a:p>
            <a:pPr marL="0" indent="0">
              <a:spcBef>
                <a:spcPts val="0"/>
              </a:spcBef>
              <a:buNone/>
            </a:pPr>
            <a:r>
              <a:rPr lang="en-US" sz="1600" dirty="0">
                <a:latin typeface="Courier New" panose="02070309020205020404" pitchFamily="49" charset="0"/>
                <a:cs typeface="Courier New" panose="02070309020205020404" pitchFamily="49" charset="0"/>
              </a:rPr>
              <a:t>void* main(void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 </a:t>
            </a:r>
          </a:p>
          <a:p>
            <a:pPr marL="0" indent="0">
              <a:spcBef>
                <a:spcPts val="0"/>
              </a:spcBef>
              <a:buNone/>
            </a:pPr>
            <a:r>
              <a:rPr lang="en-US" sz="1600" dirty="0">
                <a:latin typeface="Courier New" panose="02070309020205020404" pitchFamily="49" charset="0"/>
                <a:cs typeface="Courier New" panose="02070309020205020404" pitchFamily="49" charset="0"/>
              </a:rPr>
              <a:t>   …</a:t>
            </a:r>
          </a:p>
          <a:p>
            <a:pPr marL="0" indent="0">
              <a:spcBef>
                <a:spcPts val="0"/>
              </a:spcBef>
              <a:buNone/>
            </a:pPr>
            <a:r>
              <a:rPr lang="en-US" sz="1600" b="1"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latin typeface="Courier New" panose="02070309020205020404" pitchFamily="49" charset="0"/>
                <a:cs typeface="Courier New" panose="02070309020205020404" pitchFamily="49" charset="0"/>
              </a:rPr>
              <a:t>sem_init</a:t>
            </a:r>
            <a:r>
              <a:rPr lang="en-US" sz="1600" dirty="0">
                <a:solidFill>
                  <a:schemeClr val="tx1"/>
                </a:solidFill>
                <a:latin typeface="Courier New" panose="02070309020205020404" pitchFamily="49" charset="0"/>
                <a:cs typeface="Courier New" panose="02070309020205020404" pitchFamily="49" charset="0"/>
              </a:rPr>
              <a:t>(&amp;refill, 0, 0);</a:t>
            </a:r>
          </a:p>
          <a:p>
            <a:pPr marL="0" indent="0">
              <a:spcBef>
                <a:spcPts val="0"/>
              </a:spcBef>
              <a:buNone/>
            </a:pPr>
            <a:r>
              <a:rPr lang="en-US" sz="1600" b="1"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sem_init</a:t>
            </a:r>
            <a:r>
              <a:rPr lang="en-US" sz="1600" b="1" dirty="0">
                <a:solidFill>
                  <a:srgbClr val="FF0000"/>
                </a:solidFill>
                <a:latin typeface="Courier New" panose="02070309020205020404" pitchFamily="49" charset="0"/>
                <a:cs typeface="Courier New" panose="02070309020205020404" pitchFamily="49" charset="0"/>
              </a:rPr>
              <a:t>(&amp;sell, 0</a:t>
            </a:r>
            <a:r>
              <a:rPr lang="en-US" sz="1600" b="1">
                <a:solidFill>
                  <a:srgbClr val="FF0000"/>
                </a:solidFill>
                <a:latin typeface="Courier New" panose="02070309020205020404" pitchFamily="49" charset="0"/>
                <a:cs typeface="Courier New" panose="02070309020205020404" pitchFamily="49" charset="0"/>
              </a:rPr>
              <a:t>, </a:t>
            </a:r>
            <a:r>
              <a:rPr lang="en-US" sz="1600" b="1" smtClean="0">
                <a:solidFill>
                  <a:srgbClr val="FF0000"/>
                </a:solidFill>
                <a:latin typeface="Courier New" panose="02070309020205020404" pitchFamily="49" charset="0"/>
                <a:cs typeface="Courier New" panose="02070309020205020404" pitchFamily="49" charset="0"/>
              </a:rPr>
              <a:t>1);</a:t>
            </a:r>
            <a:endParaRPr lang="en-US" sz="1600" b="1" dirty="0">
              <a:latin typeface="Courier New" panose="02070309020205020404" pitchFamily="49" charset="0"/>
              <a:cs typeface="Courier New" panose="02070309020205020404" pitchFamily="49" charset="0"/>
            </a:endParaRPr>
          </a:p>
          <a:p>
            <a:pPr marL="0" indent="0">
              <a:spcBef>
                <a:spcPts val="0"/>
              </a:spcBef>
              <a:buNone/>
            </a:pPr>
            <a:r>
              <a:rPr lang="en-US" sz="1600" b="1" dirty="0">
                <a:latin typeface="Courier New" panose="02070309020205020404" pitchFamily="49" charset="0"/>
                <a:cs typeface="Courier New" panose="02070309020205020404" pitchFamily="49" charset="0"/>
              </a:rPr>
              <a:t>   …</a:t>
            </a:r>
          </a:p>
          <a:p>
            <a:pPr marL="0" indent="0">
              <a:spcBef>
                <a:spcPts val="0"/>
              </a:spcBef>
              <a:buNone/>
            </a:pPr>
            <a:r>
              <a:rPr lang="en-US" sz="1600" b="1" dirty="0">
                <a:solidFill>
                  <a:schemeClr val="tx1"/>
                </a:solidFill>
                <a:latin typeface="Courier New" panose="02070309020205020404" pitchFamily="49" charset="0"/>
                <a:cs typeface="Courier New" panose="02070309020205020404" pitchFamily="49" charset="0"/>
              </a:rPr>
              <a:t>   </a:t>
            </a:r>
            <a:r>
              <a:rPr lang="en-US" sz="1600" dirty="0" err="1">
                <a:solidFill>
                  <a:schemeClr val="tx1"/>
                </a:solidFill>
                <a:latin typeface="Courier New" panose="02070309020205020404" pitchFamily="49" charset="0"/>
                <a:cs typeface="Courier New" panose="02070309020205020404" pitchFamily="49" charset="0"/>
              </a:rPr>
              <a:t>sem_destroy</a:t>
            </a:r>
            <a:r>
              <a:rPr lang="en-US" sz="1600" dirty="0">
                <a:solidFill>
                  <a:schemeClr val="tx1"/>
                </a:solidFill>
                <a:latin typeface="Courier New" panose="02070309020205020404" pitchFamily="49" charset="0"/>
                <a:cs typeface="Courier New" panose="02070309020205020404" pitchFamily="49" charset="0"/>
              </a:rPr>
              <a:t>(&amp;refill);</a:t>
            </a:r>
          </a:p>
          <a:p>
            <a:pPr marL="0" indent="0">
              <a:spcBef>
                <a:spcPts val="0"/>
              </a:spcBef>
              <a:buNone/>
            </a:pPr>
            <a:r>
              <a:rPr lang="en-US" sz="1600" dirty="0">
                <a:latin typeface="Courier New" panose="02070309020205020404" pitchFamily="49" charset="0"/>
                <a:cs typeface="Courier New" panose="02070309020205020404" pitchFamily="49" charset="0"/>
              </a:rPr>
              <a:t>   </a:t>
            </a:r>
            <a:r>
              <a:rPr lang="en-US" sz="1600" b="1" dirty="0" err="1">
                <a:solidFill>
                  <a:schemeClr val="accent1">
                    <a:lumMod val="60000"/>
                    <a:lumOff val="40000"/>
                  </a:schemeClr>
                </a:solidFill>
                <a:latin typeface="Courier New" panose="02070309020205020404" pitchFamily="49" charset="0"/>
                <a:cs typeface="Courier New" panose="02070309020205020404" pitchFamily="49" charset="0"/>
              </a:rPr>
              <a:t>sem_destroy</a:t>
            </a:r>
            <a:r>
              <a:rPr lang="en-US" sz="1600" b="1" dirty="0">
                <a:solidFill>
                  <a:srgbClr val="FF0000"/>
                </a:solidFill>
                <a:latin typeface="Courier New" panose="02070309020205020404" pitchFamily="49" charset="0"/>
                <a:cs typeface="Courier New" panose="02070309020205020404" pitchFamily="49" charset="0"/>
              </a:rPr>
              <a:t>(&amp;sell);</a:t>
            </a:r>
            <a:endParaRPr lang="en-US" sz="1600" dirty="0">
              <a:latin typeface="Courier New" panose="02070309020205020404" pitchFamily="49" charset="0"/>
              <a:cs typeface="Courier New" panose="02070309020205020404" pitchFamily="49" charset="0"/>
            </a:endParaRPr>
          </a:p>
          <a:p>
            <a:pPr marL="0" indent="0">
              <a:spcBef>
                <a:spcPts val="0"/>
              </a:spcBef>
              <a:buNone/>
            </a:pPr>
            <a:r>
              <a:rPr lang="en-US" sz="1600" dirty="0">
                <a:latin typeface="Courier New" panose="02070309020205020404" pitchFamily="49" charset="0"/>
                <a:cs typeface="Courier New" panose="02070309020205020404" pitchFamily="49" charset="0"/>
              </a:rPr>
              <a:t>}</a:t>
            </a:r>
          </a:p>
        </p:txBody>
      </p:sp>
      <p:grpSp>
        <p:nvGrpSpPr>
          <p:cNvPr id="10" name="Group 9"/>
          <p:cNvGrpSpPr/>
          <p:nvPr/>
        </p:nvGrpSpPr>
        <p:grpSpPr>
          <a:xfrm>
            <a:off x="729343" y="609600"/>
            <a:ext cx="3080657" cy="1323200"/>
            <a:chOff x="4343400" y="1360665"/>
            <a:chExt cx="7174006" cy="695289"/>
          </a:xfrm>
        </p:grpSpPr>
        <p:sp>
          <p:nvSpPr>
            <p:cNvPr id="11" name="TextBox 10"/>
            <p:cNvSpPr txBox="1"/>
            <p:nvPr/>
          </p:nvSpPr>
          <p:spPr>
            <a:xfrm>
              <a:off x="4343400" y="1570781"/>
              <a:ext cx="7174006" cy="485173"/>
            </a:xfrm>
            <a:prstGeom prst="rect">
              <a:avLst/>
            </a:prstGeom>
            <a:noFill/>
            <a:ln>
              <a:solidFill>
                <a:schemeClr val="accent1">
                  <a:lumMod val="75000"/>
                </a:schemeClr>
              </a:solidFill>
            </a:ln>
          </p:spPr>
          <p:txBody>
            <a:bodyPr wrap="square" rtlCol="0">
              <a:spAutoFit/>
            </a:bodyPr>
            <a:lstStyle/>
            <a:p>
              <a:pPr>
                <a:spcBef>
                  <a:spcPts val="600"/>
                </a:spcBef>
              </a:pPr>
              <a:r>
                <a:rPr lang="en-US" dirty="0"/>
                <a:t>Update the program so that refilling occurs at </a:t>
              </a:r>
              <a:r>
                <a:rPr lang="en-US" i="1" dirty="0"/>
                <a:t>exactly</a:t>
              </a:r>
              <a:r>
                <a:rPr lang="en-US" dirty="0"/>
                <a:t> the low stock.</a:t>
              </a:r>
            </a:p>
          </p:txBody>
        </p:sp>
        <p:sp>
          <p:nvSpPr>
            <p:cNvPr id="12" name="TextBox 11"/>
            <p:cNvSpPr txBox="1"/>
            <p:nvPr/>
          </p:nvSpPr>
          <p:spPr>
            <a:xfrm>
              <a:off x="4343400" y="1360665"/>
              <a:ext cx="2737783" cy="210242"/>
            </a:xfrm>
            <a:prstGeom prst="rect">
              <a:avLst/>
            </a:prstGeom>
            <a:solidFill>
              <a:srgbClr val="AD0101"/>
            </a:solidFill>
          </p:spPr>
          <p:txBody>
            <a:bodyPr wrap="square" rtlCol="0">
              <a:spAutoFit/>
            </a:bodyPr>
            <a:lstStyle/>
            <a:p>
              <a:r>
                <a:rPr lang="en-US" sz="2000" dirty="0">
                  <a:solidFill>
                    <a:schemeClr val="bg1"/>
                  </a:solidFill>
                </a:rPr>
                <a:t>Tryout 3</a:t>
              </a:r>
              <a:endParaRPr lang="en-US" dirty="0">
                <a:solidFill>
                  <a:schemeClr val="bg1"/>
                </a:solidFill>
              </a:endParaRPr>
            </a:p>
          </p:txBody>
        </p:sp>
      </p:grpSp>
      <p:sp>
        <p:nvSpPr>
          <p:cNvPr id="13" name="Content Placeholder 2">
            <a:extLst>
              <a:ext uri="{FF2B5EF4-FFF2-40B4-BE49-F238E27FC236}">
                <a16:creationId xmlns:a16="http://schemas.microsoft.com/office/drawing/2014/main" xmlns="" id="{05DB5C60-55D6-6044-B41A-D0FC13CF726D}"/>
              </a:ext>
            </a:extLst>
          </p:cNvPr>
          <p:cNvSpPr txBox="1">
            <a:spLocks/>
          </p:cNvSpPr>
          <p:nvPr/>
        </p:nvSpPr>
        <p:spPr>
          <a:xfrm>
            <a:off x="4572000" y="1218797"/>
            <a:ext cx="3657601" cy="3971969"/>
          </a:xfrm>
          <a:prstGeom prst="rect">
            <a:avLst/>
          </a:prstGeom>
          <a:ln>
            <a:solidFill>
              <a:schemeClr val="accent1"/>
            </a:solidFill>
          </a:ln>
        </p:spPr>
        <p:txBody>
          <a:bodyPr vert="horz" lIns="91440" tIns="45720" rIns="91440" bIns="45720" rtlCol="0" anchor="t"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6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seller(void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sem_wait</a:t>
            </a:r>
            <a:r>
              <a:rPr lang="en-US" sz="1600" b="1" dirty="0">
                <a:solidFill>
                  <a:srgbClr val="FF0000"/>
                </a:solidFill>
                <a:latin typeface="Courier New" panose="02070309020205020404" pitchFamily="49" charset="0"/>
                <a:cs typeface="Courier New" panose="02070309020205020404" pitchFamily="49" charset="0"/>
              </a:rPr>
              <a:t>(&amp;sell);</a:t>
            </a:r>
            <a:endParaRPr lang="en-US" sz="1600" dirty="0">
              <a:latin typeface="Courier New" panose="02070309020205020404" pitchFamily="49" charset="0"/>
              <a:cs typeface="Courier New" panose="02070309020205020404" pitchFamily="49" charset="0"/>
            </a:endParaRP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dirty="0">
                <a:latin typeface="Courier New" panose="02070309020205020404" pitchFamily="49" charset="0"/>
                <a:cs typeface="Courier New" panose="02070309020205020404" pitchFamily="49" charset="0"/>
              </a:rPr>
              <a:t>     </a:t>
            </a:r>
            <a:r>
              <a:rPr lang="en-US" sz="1600" b="1" dirty="0">
                <a:solidFill>
                  <a:srgbClr val="FF0000"/>
                </a:solidFill>
                <a:latin typeface="Courier New" panose="02070309020205020404" pitchFamily="49" charset="0"/>
                <a:cs typeface="Courier New" panose="02070309020205020404" pitchFamily="49" charset="0"/>
              </a:rPr>
              <a:t>if (</a:t>
            </a:r>
            <a:r>
              <a:rPr lang="en-US" sz="1600" b="1" dirty="0" err="1">
                <a:solidFill>
                  <a:srgbClr val="FF0000"/>
                </a:solidFill>
                <a:latin typeface="Courier New" panose="02070309020205020404" pitchFamily="49" charset="0"/>
                <a:cs typeface="Courier New" panose="02070309020205020404" pitchFamily="49" charset="0"/>
              </a:rPr>
              <a:t>refill_cnt</a:t>
            </a:r>
            <a:r>
              <a:rPr lang="en-US" sz="1600" b="1" dirty="0">
                <a:solidFill>
                  <a:srgbClr val="FF0000"/>
                </a:solidFill>
                <a:latin typeface="Courier New" panose="02070309020205020404" pitchFamily="49" charset="0"/>
                <a:cs typeface="Courier New" panose="02070309020205020404" pitchFamily="49" charset="0"/>
              </a:rPr>
              <a:t> &gt; 0) {</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refilling = true;  </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sem_post</a:t>
            </a:r>
            <a:r>
              <a:rPr lang="en-US" sz="1600" b="1" dirty="0">
                <a:solidFill>
                  <a:srgbClr val="FF0000"/>
                </a:solidFill>
                <a:latin typeface="Courier New" panose="02070309020205020404" pitchFamily="49" charset="0"/>
                <a:cs typeface="Courier New" panose="02070309020205020404" pitchFamily="49" charset="0"/>
              </a:rPr>
              <a:t>(&amp;refill);</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if(!refilling)</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sem_post</a:t>
            </a:r>
            <a:r>
              <a:rPr lang="en-US" sz="1600" b="1" dirty="0">
                <a:solidFill>
                  <a:srgbClr val="FF0000"/>
                </a:solidFill>
                <a:latin typeface="Courier New" panose="02070309020205020404" pitchFamily="49" charset="0"/>
                <a:cs typeface="Courier New" panose="02070309020205020404" pitchFamily="49" charset="0"/>
              </a:rPr>
              <a:t>(&amp;sell);</a:t>
            </a:r>
          </a:p>
          <a:p>
            <a:pPr marL="0" indent="0">
              <a:lnSpc>
                <a:spcPts val="1600"/>
              </a:lnSpc>
              <a:spcBef>
                <a:spcPts val="0"/>
              </a:spcBef>
              <a:buNone/>
            </a:pPr>
            <a:r>
              <a:rPr lang="en-US" sz="1600" b="1" dirty="0">
                <a:solidFill>
                  <a:srgbClr val="FF0000"/>
                </a:solidFill>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a:t>
            </a:r>
            <a:endParaRPr lang="en-US" sz="1600" b="1" dirty="0">
              <a:solidFill>
                <a:srgbClr val="FF0000"/>
              </a:solidFill>
              <a:latin typeface="Courier New" panose="02070309020205020404" pitchFamily="49" charset="0"/>
              <a:cs typeface="Courier New" panose="02070309020205020404" pitchFamily="49" charset="0"/>
            </a:endParaRP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void* vendor(void *</a:t>
            </a:r>
            <a:r>
              <a:rPr lang="en-US" sz="1600" dirty="0" err="1">
                <a:latin typeface="Courier New" panose="02070309020205020404" pitchFamily="49" charset="0"/>
                <a:cs typeface="Courier New" panose="02070309020205020404" pitchFamily="49" charset="0"/>
              </a:rPr>
              <a:t>arg</a:t>
            </a: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b="1" dirty="0">
                <a:solidFill>
                  <a:srgbClr val="FF0000"/>
                </a:solidFill>
                <a:latin typeface="Courier New" panose="02070309020205020404" pitchFamily="49" charset="0"/>
                <a:cs typeface="Courier New" panose="02070309020205020404" pitchFamily="49" charset="0"/>
              </a:rPr>
              <a:t>    refilling = false;</a:t>
            </a:r>
          </a:p>
          <a:p>
            <a:pPr marL="0" indent="0">
              <a:lnSpc>
                <a:spcPts val="1600"/>
              </a:lnSpc>
              <a:spcBef>
                <a:spcPts val="0"/>
              </a:spcBef>
              <a:buFont typeface="Arial" pitchFamily="34" charset="0"/>
              <a:buNone/>
            </a:pPr>
            <a:r>
              <a:rPr lang="en-US" sz="1600" b="1" dirty="0">
                <a:solidFill>
                  <a:srgbClr val="FF0000"/>
                </a:solidFill>
                <a:latin typeface="Courier New" panose="02070309020205020404" pitchFamily="49" charset="0"/>
                <a:cs typeface="Courier New" panose="02070309020205020404" pitchFamily="49" charset="0"/>
              </a:rPr>
              <a:t>    </a:t>
            </a:r>
            <a:r>
              <a:rPr lang="en-US" sz="1600" b="1" dirty="0" err="1">
                <a:solidFill>
                  <a:srgbClr val="FF0000"/>
                </a:solidFill>
                <a:latin typeface="Courier New" panose="02070309020205020404" pitchFamily="49" charset="0"/>
                <a:cs typeface="Courier New" panose="02070309020205020404" pitchFamily="49" charset="0"/>
              </a:rPr>
              <a:t>sem_post</a:t>
            </a:r>
            <a:r>
              <a:rPr lang="en-US" sz="1600" b="1" dirty="0">
                <a:solidFill>
                  <a:srgbClr val="FF0000"/>
                </a:solidFill>
                <a:latin typeface="Courier New" panose="02070309020205020404" pitchFamily="49" charset="0"/>
                <a:cs typeface="Courier New" panose="02070309020205020404" pitchFamily="49" charset="0"/>
              </a:rPr>
              <a:t>(&amp;sell);</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    …</a:t>
            </a:r>
          </a:p>
          <a:p>
            <a:pPr marL="0" indent="0">
              <a:lnSpc>
                <a:spcPts val="1600"/>
              </a:lnSpc>
              <a:spcBef>
                <a:spcPts val="0"/>
              </a:spcBef>
              <a:buFont typeface="Arial" pitchFamily="34" charset="0"/>
              <a:buNone/>
            </a:pP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3684186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Newsprint</Template>
  <TotalTime>12627</TotalTime>
  <Words>713</Words>
  <Application>Microsoft Office PowerPoint</Application>
  <PresentationFormat>On-screen Show (4:3)</PresentationFormat>
  <Paragraphs>119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Courier New</vt:lpstr>
      <vt:lpstr>Impact</vt:lpstr>
      <vt:lpstr>Times New Roman</vt:lpstr>
      <vt:lpstr>NewsPrint</vt:lpstr>
      <vt:lpstr>CS3103  Operating System </vt:lpstr>
      <vt:lpstr>Semaphore</vt:lpstr>
      <vt:lpstr>Semaphore</vt:lpstr>
      <vt:lpstr>Semaphore – Code Example</vt:lpstr>
      <vt:lpstr>Semaphore – Code Example</vt:lpstr>
      <vt:lpstr>Semaphore – Output Example</vt:lpstr>
      <vt:lpstr>Semaphore – Code Example</vt:lpstr>
      <vt:lpstr>Semaphore – More Usage</vt:lpstr>
      <vt:lpstr>Semaphore – Code Example</vt:lpstr>
      <vt:lpstr>Semaphore – Output Example</vt:lpstr>
    </vt:vector>
  </TitlesOfParts>
  <Company>City University of Hong Kong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CS3103</dc:title>
  <dc:creator>WANG Jiying</dc:creator>
  <cp:lastModifiedBy>Dr. LEE   Victor</cp:lastModifiedBy>
  <cp:revision>1246</cp:revision>
  <cp:lastPrinted>2016-02-23T03:57:33Z</cp:lastPrinted>
  <dcterms:created xsi:type="dcterms:W3CDTF">2014-09-04T11:36:52Z</dcterms:created>
  <dcterms:modified xsi:type="dcterms:W3CDTF">2019-03-26T02:59:38Z</dcterms:modified>
</cp:coreProperties>
</file>

<file path=docProps/thumbnail.jpeg>
</file>